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F1CBD-4A13-4BF0-A730-A124DAFC53D5}" type="datetimeFigureOut">
              <a:rPr lang="en-IN" smtClean="0"/>
              <a:t>16-05-2017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E364-7F3C-4C04-AAF6-7EB32E9F2537}" type="slidenum">
              <a:rPr lang="en-IN" smtClean="0"/>
              <a:t>‹#›</a:t>
            </a:fld>
            <a:endParaRPr lang="en-IN"/>
          </a:p>
        </p:txBody>
      </p:sp>
    </p:spTree>
    <p:extLst>
      <p:ext uri="{BB962C8B-B14F-4D97-AF65-F5344CB8AC3E}">
        <p14:creationId xmlns:p14="http://schemas.microsoft.com/office/powerpoint/2010/main" val="2572499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go.microsoft.com/fwlink/?LinkId=529714"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zure.microsoft.com/pricing/details/app-service/"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azure.microsoft.com/documentation/articles/app-service-api-apps-why-best-platform/" TargetMode="External"/><Relationship Id="rId5" Type="http://schemas.openxmlformats.org/officeDocument/2006/relationships/hyperlink" Target="http://azure.microsoft.com/documentation/articles/app-service-mobile-value-prop-preview/" TargetMode="External"/><Relationship Id="rId4" Type="http://schemas.openxmlformats.org/officeDocument/2006/relationships/hyperlink" Target="http://azure.microsoft.com/documentation/articles/app-service-web-overview/"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windows-size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37721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Active Directory had solved the issues of having one user name and password.  With the proliferation of the internet and services from Cloud providers this has become a huge issues for enterprises.  Today people have many user names and leverage services across the web to get their jobs done.</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24</a:t>
            </a:fld>
            <a:endParaRPr lang="en-US"/>
          </a:p>
        </p:txBody>
      </p:sp>
    </p:spTree>
    <p:extLst>
      <p:ext uri="{BB962C8B-B14F-4D97-AF65-F5344CB8AC3E}">
        <p14:creationId xmlns:p14="http://schemas.microsoft.com/office/powerpoint/2010/main" val="3029014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Azure</a:t>
            </a:r>
            <a:r>
              <a:rPr lang="en-US" baseline="0" dirty="0"/>
              <a:t> AD and Active Directory together Microsoft has an Enterprise grade turn key solution to these issues.  Now corporations can provide access across thousands of website or corporate apps using just the credentials provisioned or removed from Active Directory.</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25</a:t>
            </a:fld>
            <a:endParaRPr lang="en-US"/>
          </a:p>
        </p:txBody>
      </p:sp>
    </p:spTree>
    <p:extLst>
      <p:ext uri="{BB962C8B-B14F-4D97-AF65-F5344CB8AC3E}">
        <p14:creationId xmlns:p14="http://schemas.microsoft.com/office/powerpoint/2010/main" val="2519870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has a long history of running data centers going all the way back to 1989 when the first launched MSN. Microsoft also has a very vested interest in security – going back to 2004 with the implementation of the security development lifecycle due to attacks like Code Red and Slammer where they reorganized their entire software development lifecycle to integrate security as a core tenant. </a:t>
            </a:r>
          </a:p>
          <a:p>
            <a:endParaRPr lang="en-US" baseline="0" dirty="0"/>
          </a:p>
          <a:p>
            <a:r>
              <a:rPr lang="en-US" baseline="0" dirty="0"/>
              <a:t>Visiting the Azure trust center you can see the compliance certifications, the contractual obligations they are under and the details on how they physically and virtually secure the Microsoft Azure data centers. </a:t>
            </a:r>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t>26</a:t>
            </a:fld>
            <a:endParaRPr lang="en-US"/>
          </a:p>
        </p:txBody>
      </p:sp>
    </p:spTree>
    <p:extLst>
      <p:ext uri="{BB962C8B-B14F-4D97-AF65-F5344CB8AC3E}">
        <p14:creationId xmlns:p14="http://schemas.microsoft.com/office/powerpoint/2010/main" val="3937929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27</a:t>
            </a:fld>
            <a:endParaRPr lang="en-US"/>
          </a:p>
        </p:txBody>
      </p:sp>
    </p:spTree>
    <p:extLst>
      <p:ext uri="{BB962C8B-B14F-4D97-AF65-F5344CB8AC3E}">
        <p14:creationId xmlns:p14="http://schemas.microsoft.com/office/powerpoint/2010/main" val="3698449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2925" y="757238"/>
            <a:ext cx="6716713" cy="3779837"/>
          </a:xfrm>
        </p:spPr>
      </p:sp>
      <p:sp>
        <p:nvSpPr>
          <p:cNvPr id="3" name="Notes Placeholder 2"/>
          <p:cNvSpPr>
            <a:spLocks noGrp="1"/>
          </p:cNvSpPr>
          <p:nvPr>
            <p:ph type="body" idx="1"/>
          </p:nvPr>
        </p:nvSpPr>
        <p:spPr/>
        <p:txBody>
          <a:bodyPr>
            <a:normAutofit lnSpcReduction="10000"/>
          </a:bodyPr>
          <a:lstStyle/>
          <a:p>
            <a:r>
              <a:rPr lang="en-US" sz="1300" dirty="0"/>
              <a:t>https://azure.microsoft.com/en-us/regions/</a:t>
            </a:r>
          </a:p>
          <a:p>
            <a:endParaRPr lang="en-US" sz="1300" dirty="0"/>
          </a:p>
          <a:p>
            <a:r>
              <a:rPr lang="en-US" sz="1300" dirty="0"/>
              <a:t>Over the last few years we’ve truly delivered a huge infrastructure to enable us to grow our services at scale around the globe.  Whether it’s our flagship facilities in Quincy, Washington or Boydton, Virginia, or some of the newly announced facilities in Shanghai, Australia and Brazil, it really is key for us to make smart investments around the world to deliver services in a resilient and reliable fashion.</a:t>
            </a:r>
          </a:p>
          <a:p>
            <a:r>
              <a:rPr lang="en-US" sz="1300" dirty="0"/>
              <a:t> </a:t>
            </a:r>
          </a:p>
          <a:p>
            <a:r>
              <a:rPr lang="en-US" sz="1300" dirty="0"/>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300" dirty="0"/>
              <a:t> </a:t>
            </a:r>
          </a:p>
          <a:p>
            <a:r>
              <a:rPr lang="en-US" sz="1300" dirty="0"/>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97135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30</a:t>
            </a:fld>
            <a:endParaRPr lang="en-US" dirty="0"/>
          </a:p>
        </p:txBody>
      </p:sp>
    </p:spTree>
    <p:extLst>
      <p:ext uri="{BB962C8B-B14F-4D97-AF65-F5344CB8AC3E}">
        <p14:creationId xmlns:p14="http://schemas.microsoft.com/office/powerpoint/2010/main" val="2944488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a:ln>
                  <a:noFill/>
                </a:ln>
                <a:solidFill>
                  <a:prstClr val="black"/>
                </a:solidFill>
                <a:effectLst/>
                <a:uLnTx/>
                <a:uFillTx/>
                <a:latin typeface="Arial"/>
                <a:cs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Arial"/>
              <a:cs typeface="Arial" pitchFamily="34" charset="0"/>
            </a:endParaRPr>
          </a:p>
        </p:txBody>
      </p:sp>
    </p:spTree>
    <p:extLst>
      <p:ext uri="{BB962C8B-B14F-4D97-AF65-F5344CB8AC3E}">
        <p14:creationId xmlns:p14="http://schemas.microsoft.com/office/powerpoint/2010/main" val="1505500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33</a:t>
            </a:fld>
            <a:endParaRPr lang="en-US"/>
          </a:p>
        </p:txBody>
      </p:sp>
    </p:spTree>
    <p:extLst>
      <p:ext uri="{BB962C8B-B14F-4D97-AF65-F5344CB8AC3E}">
        <p14:creationId xmlns:p14="http://schemas.microsoft.com/office/powerpoint/2010/main" val="1162336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App – Deploy your own</a:t>
            </a:r>
            <a:r>
              <a:rPr lang="en-US" baseline="0" dirty="0"/>
              <a:t> APIs into this offering to host and expose them for use with you custom applications</a:t>
            </a:r>
          </a:p>
          <a:p>
            <a:endParaRPr lang="en-US" baseline="0" dirty="0"/>
          </a:p>
          <a:p>
            <a:r>
              <a:rPr lang="en-US" baseline="0" dirty="0"/>
              <a:t>Logic App - </a:t>
            </a:r>
            <a:r>
              <a:rPr lang="en-US" sz="1200" b="0" i="0" kern="1200" dirty="0">
                <a:solidFill>
                  <a:schemeClr val="tx1"/>
                </a:solidFill>
                <a:effectLst/>
                <a:latin typeface="+mn-lt"/>
                <a:ea typeface="+mn-ea"/>
                <a:cs typeface="+mn-cs"/>
              </a:rPr>
              <a:t>Logic Apps provide a way to simplify and implement scalable integrations and workflows in the cloud. It provides a visual designer to model and automate your process as a series of steps known as a workflow. A logic app begins with a trigger (like 'When an account is added to Dynamics CRM') and after firing can begin many combinations actions, conversions, and condition logic.</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844577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run programs or scripts in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in your </a:t>
            </a:r>
            <a:r>
              <a:rPr lang="en-US" sz="1200" b="0" i="0" u="none" strike="noStrike" kern="1200" dirty="0">
                <a:solidFill>
                  <a:schemeClr val="tx1"/>
                </a:solidFill>
                <a:effectLst/>
                <a:latin typeface="+mn-lt"/>
                <a:ea typeface="+mn-ea"/>
                <a:cs typeface="+mn-cs"/>
                <a:hlinkClick r:id="rId3"/>
              </a:rPr>
              <a:t>App Service</a:t>
            </a:r>
            <a:r>
              <a:rPr lang="en-US" sz="1200" b="0" i="0" kern="1200" dirty="0">
                <a:solidFill>
                  <a:schemeClr val="tx1"/>
                </a:solidFill>
                <a:effectLst/>
                <a:latin typeface="+mn-lt"/>
                <a:ea typeface="+mn-ea"/>
                <a:cs typeface="+mn-cs"/>
              </a:rPr>
              <a:t> web app in three ways: on demand, continuously, or on a schedule.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Functions is another way to run programs and scripts in Azure App Service.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Web Jobs can be used to support Web, API, and Mobile</a:t>
            </a:r>
            <a:r>
              <a:rPr lang="en-US" sz="1200" b="0" i="0" kern="1200" baseline="0" dirty="0">
                <a:solidFill>
                  <a:schemeClr val="tx1"/>
                </a:solidFill>
                <a:effectLst/>
                <a:latin typeface="+mn-lt"/>
                <a:ea typeface="+mn-ea"/>
                <a:cs typeface="+mn-cs"/>
              </a:rPr>
              <a:t> apps</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39</a:t>
            </a:fld>
            <a:endParaRPr lang="en-US"/>
          </a:p>
        </p:txBody>
      </p:sp>
    </p:spTree>
    <p:extLst>
      <p:ext uri="{BB962C8B-B14F-4D97-AF65-F5344CB8AC3E}">
        <p14:creationId xmlns:p14="http://schemas.microsoft.com/office/powerpoint/2010/main" val="1902040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4</a:t>
            </a:fld>
            <a:endParaRPr lang="en-US" dirty="0"/>
          </a:p>
        </p:txBody>
      </p:sp>
    </p:spTree>
    <p:extLst>
      <p:ext uri="{BB962C8B-B14F-4D97-AF65-F5344CB8AC3E}">
        <p14:creationId xmlns:p14="http://schemas.microsoft.com/office/powerpoint/2010/main" val="3155772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44701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Segoe UI" pitchFamily="34" charset="0"/>
                <a:ea typeface="+mn-ea"/>
                <a:cs typeface="+mn-cs"/>
              </a:rPr>
              <a:t>With websites you can deploy applications built on Classic ASP, ASP.NET, PHP, Python, Java, and Node.js.  You do not have to worry about the runtime itself because it is built in to the platform.</a:t>
            </a:r>
          </a:p>
          <a:p>
            <a:r>
              <a:rPr lang="en-US" sz="1600" kern="1200" dirty="0">
                <a:solidFill>
                  <a:schemeClr val="tx1"/>
                </a:solidFill>
                <a:effectLst/>
                <a:latin typeface="Segoe UI" pitchFamily="34" charset="0"/>
                <a:ea typeface="+mn-ea"/>
                <a:cs typeface="+mn-cs"/>
              </a:rPr>
              <a:t> </a:t>
            </a:r>
          </a:p>
          <a:p>
            <a:r>
              <a:rPr lang="en-US" sz="1600" kern="1200" dirty="0">
                <a:solidFill>
                  <a:schemeClr val="tx1"/>
                </a:solidFill>
                <a:effectLst/>
                <a:latin typeface="Segoe UI" pitchFamily="34" charset="0"/>
                <a:ea typeface="+mn-ea"/>
                <a:cs typeface="+mn-cs"/>
              </a:rPr>
              <a:t>Any framework that supports using the </a:t>
            </a:r>
            <a:r>
              <a:rPr lang="en-US" sz="1600" kern="1200" dirty="0" err="1">
                <a:solidFill>
                  <a:schemeClr val="tx1"/>
                </a:solidFill>
                <a:effectLst/>
                <a:latin typeface="Segoe UI" pitchFamily="34" charset="0"/>
                <a:ea typeface="+mn-ea"/>
                <a:cs typeface="+mn-cs"/>
              </a:rPr>
              <a:t>FastCGI</a:t>
            </a:r>
            <a:r>
              <a:rPr lang="en-US" sz="1600" kern="1200" dirty="0">
                <a:solidFill>
                  <a:schemeClr val="tx1"/>
                </a:solidFill>
                <a:effectLst/>
                <a:latin typeface="Segoe UI" pitchFamily="34" charset="0"/>
                <a:ea typeface="+mn-ea"/>
                <a:cs typeface="+mn-cs"/>
              </a:rPr>
              <a:t> handler in IIS is also supported.</a:t>
            </a:r>
          </a:p>
        </p:txBody>
      </p:sp>
      <p:sp>
        <p:nvSpPr>
          <p:cNvPr id="4" name="Slide Number Placeholder 3"/>
          <p:cNvSpPr>
            <a:spLocks noGrp="1"/>
          </p:cNvSpPr>
          <p:nvPr>
            <p:ph type="sldNum" sz="quarter" idx="10"/>
          </p:nvPr>
        </p:nvSpPr>
        <p:spPr/>
        <p:txBody>
          <a:bodyPr/>
          <a:lstStyle/>
          <a:p>
            <a:fld id="{715B7683-78DB-4762-84A4-155C843802F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846285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411924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4291050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Segoe UI" pitchFamily="34" charset="0"/>
                <a:ea typeface="+mn-ea"/>
                <a:cs typeface="+mn-cs"/>
              </a:rPr>
              <a:t>Website deployment is all about being agile and flexible.  Whether you just want to simply FTP your content for deployment or deploy with more advanced continuous integration using applications like TFS, </a:t>
            </a:r>
            <a:r>
              <a:rPr lang="en-US" sz="1600" kern="1200" dirty="0" err="1">
                <a:solidFill>
                  <a:schemeClr val="tx1"/>
                </a:solidFill>
                <a:effectLst/>
                <a:latin typeface="Segoe UI" pitchFamily="34" charset="0"/>
                <a:ea typeface="+mn-ea"/>
                <a:cs typeface="+mn-cs"/>
              </a:rPr>
              <a:t>WebDeploy</a:t>
            </a:r>
            <a:r>
              <a:rPr lang="en-US" sz="1600" kern="1200" dirty="0">
                <a:solidFill>
                  <a:schemeClr val="tx1"/>
                </a:solidFill>
                <a:effectLst/>
                <a:latin typeface="Segoe UI" pitchFamily="34" charset="0"/>
                <a:ea typeface="+mn-ea"/>
                <a:cs typeface="+mn-cs"/>
              </a:rPr>
              <a:t>, </a:t>
            </a:r>
            <a:r>
              <a:rPr lang="en-US" sz="1600" kern="1200" dirty="0" err="1">
                <a:solidFill>
                  <a:schemeClr val="tx1"/>
                </a:solidFill>
                <a:effectLst/>
                <a:latin typeface="Segoe UI" pitchFamily="34" charset="0"/>
                <a:ea typeface="+mn-ea"/>
                <a:cs typeface="+mn-cs"/>
              </a:rPr>
              <a:t>Git</a:t>
            </a:r>
            <a:r>
              <a:rPr lang="en-US" sz="1600" kern="1200" dirty="0">
                <a:solidFill>
                  <a:schemeClr val="tx1"/>
                </a:solidFill>
                <a:effectLst/>
                <a:latin typeface="Segoe UI" pitchFamily="34" charset="0"/>
                <a:ea typeface="+mn-ea"/>
                <a:cs typeface="+mn-cs"/>
              </a:rPr>
              <a:t> or even </a:t>
            </a:r>
            <a:r>
              <a:rPr lang="en-US" sz="1600" kern="1200" dirty="0" err="1">
                <a:solidFill>
                  <a:schemeClr val="tx1"/>
                </a:solidFill>
                <a:effectLst/>
                <a:latin typeface="Segoe UI" pitchFamily="34" charset="0"/>
                <a:ea typeface="+mn-ea"/>
                <a:cs typeface="+mn-cs"/>
              </a:rPr>
              <a:t>dropbox</a:t>
            </a:r>
            <a:r>
              <a:rPr lang="en-US" sz="1600" kern="1200" dirty="0">
                <a:solidFill>
                  <a:schemeClr val="tx1"/>
                </a:solidFill>
                <a:effectLst/>
                <a:latin typeface="Segoe UI" pitchFamily="34" charset="0"/>
                <a:ea typeface="+mn-ea"/>
                <a:cs typeface="+mn-cs"/>
              </a:rPr>
              <a:t> there are plenty of options.</a:t>
            </a:r>
          </a:p>
          <a:p>
            <a:r>
              <a:rPr lang="en-US" sz="1600" kern="1200" dirty="0">
                <a:solidFill>
                  <a:schemeClr val="tx1"/>
                </a:solidFill>
                <a:effectLst/>
                <a:latin typeface="Segoe UI" pitchFamily="34" charset="0"/>
                <a:ea typeface="+mn-ea"/>
                <a:cs typeface="+mn-cs"/>
              </a:rPr>
              <a:t> </a:t>
            </a:r>
          </a:p>
          <a:p>
            <a:r>
              <a:rPr lang="en-US" sz="1600" kern="1200" dirty="0" err="1">
                <a:solidFill>
                  <a:schemeClr val="tx1"/>
                </a:solidFill>
                <a:effectLst/>
                <a:latin typeface="Segoe UI" pitchFamily="34" charset="0"/>
                <a:ea typeface="+mn-ea"/>
                <a:cs typeface="+mn-cs"/>
              </a:rPr>
              <a:t>GitHub</a:t>
            </a:r>
            <a:r>
              <a:rPr lang="en-US" sz="1600" kern="1200" dirty="0">
                <a:solidFill>
                  <a:schemeClr val="tx1"/>
                </a:solidFill>
                <a:effectLst/>
                <a:latin typeface="Segoe UI" pitchFamily="34" charset="0"/>
                <a:ea typeface="+mn-ea"/>
                <a:cs typeface="+mn-cs"/>
              </a:rPr>
              <a:t>, </a:t>
            </a:r>
            <a:r>
              <a:rPr lang="en-US" sz="1600" kern="1200" dirty="0" err="1">
                <a:solidFill>
                  <a:schemeClr val="tx1"/>
                </a:solidFill>
                <a:effectLst/>
                <a:latin typeface="Segoe UI" pitchFamily="34" charset="0"/>
                <a:ea typeface="+mn-ea"/>
                <a:cs typeface="+mn-cs"/>
              </a:rPr>
              <a:t>CodePlex</a:t>
            </a:r>
            <a:r>
              <a:rPr lang="en-US" sz="1600" kern="1200" dirty="0">
                <a:solidFill>
                  <a:schemeClr val="tx1"/>
                </a:solidFill>
                <a:effectLst/>
                <a:latin typeface="Segoe UI" pitchFamily="34" charset="0"/>
                <a:ea typeface="+mn-ea"/>
                <a:cs typeface="+mn-cs"/>
              </a:rPr>
              <a:t> and </a:t>
            </a:r>
            <a:r>
              <a:rPr lang="en-US" sz="1600" kern="1200" dirty="0" err="1">
                <a:solidFill>
                  <a:schemeClr val="tx1"/>
                </a:solidFill>
                <a:effectLst/>
                <a:latin typeface="Segoe UI" pitchFamily="34" charset="0"/>
                <a:ea typeface="+mn-ea"/>
                <a:cs typeface="+mn-cs"/>
              </a:rPr>
              <a:t>BitBucket</a:t>
            </a:r>
            <a:r>
              <a:rPr lang="en-US" sz="1600" kern="1200" dirty="0">
                <a:solidFill>
                  <a:schemeClr val="tx1"/>
                </a:solidFill>
                <a:effectLst/>
                <a:latin typeface="Segoe UI" pitchFamily="34" charset="0"/>
                <a:ea typeface="+mn-ea"/>
                <a:cs typeface="+mn-cs"/>
              </a:rPr>
              <a:t> are also supported using a </a:t>
            </a:r>
            <a:r>
              <a:rPr lang="en-US" sz="1600" kern="1200" dirty="0" err="1">
                <a:solidFill>
                  <a:schemeClr val="tx1"/>
                </a:solidFill>
                <a:effectLst/>
                <a:latin typeface="Segoe UI" pitchFamily="34" charset="0"/>
                <a:ea typeface="+mn-ea"/>
                <a:cs typeface="+mn-cs"/>
              </a:rPr>
              <a:t>Git</a:t>
            </a:r>
            <a:r>
              <a:rPr lang="en-US" sz="1600" kern="1200" dirty="0">
                <a:solidFill>
                  <a:schemeClr val="tx1"/>
                </a:solidFill>
                <a:effectLst/>
                <a:latin typeface="Segoe UI" pitchFamily="34" charset="0"/>
                <a:ea typeface="+mn-ea"/>
                <a:cs typeface="+mn-cs"/>
              </a:rPr>
              <a:t> service hook.</a:t>
            </a:r>
          </a:p>
          <a:p>
            <a:r>
              <a:rPr lang="en-US" sz="1600" kern="1200" dirty="0">
                <a:solidFill>
                  <a:schemeClr val="tx1"/>
                </a:solidFill>
                <a:effectLst/>
                <a:latin typeface="Segoe UI" pitchFamily="34" charset="0"/>
                <a:ea typeface="+mn-ea"/>
                <a:cs typeface="+mn-cs"/>
              </a:rPr>
              <a:t> </a:t>
            </a:r>
          </a:p>
          <a:p>
            <a:r>
              <a:rPr lang="en-US" sz="1600" kern="1200" dirty="0">
                <a:solidFill>
                  <a:schemeClr val="tx1"/>
                </a:solidFill>
                <a:effectLst/>
                <a:latin typeface="Segoe UI" pitchFamily="34" charset="0"/>
                <a:ea typeface="+mn-ea"/>
                <a:cs typeface="+mn-cs"/>
              </a:rPr>
              <a:t>Windows Azure Websites have recently introduced the concept of a staging site and a swap feature. Similar to cloud services you can also deploy to staging, verify the new deployment is valid and then swap to production.</a:t>
            </a:r>
          </a:p>
          <a:p>
            <a:endParaRPr lang="en-US" dirty="0"/>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4109475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599707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common scenario where you would use VNET Integration is enabling access from your web app to a database or a web services running on a virtual machine in your Azure virtual network. With VNET Integration you don't need to expose a public endpoint for applications on your VM but can use the private non-internet routable addresses instead.</a:t>
            </a:r>
          </a:p>
          <a:p>
            <a:endParaRPr lang="en-US" sz="1200" b="0" i="0" kern="1200" dirty="0">
              <a:solidFill>
                <a:schemeClr val="tx1"/>
              </a:solidFill>
              <a:effectLst/>
              <a:latin typeface="+mn-lt"/>
              <a:ea typeface="+mn-ea"/>
              <a:cs typeface="+mn-cs"/>
            </a:endParaRPr>
          </a:p>
          <a:p>
            <a:r>
              <a:rPr lang="en-US" dirty="0"/>
              <a:t>Use cases:</a:t>
            </a:r>
          </a:p>
          <a:p>
            <a:endParaRPr lang="en-US" dirty="0"/>
          </a:p>
          <a:p>
            <a:r>
              <a:rPr lang="en-US" dirty="0"/>
              <a:t>Code deployment</a:t>
            </a:r>
            <a:r>
              <a:rPr lang="en-US" baseline="0" dirty="0"/>
              <a:t> from </a:t>
            </a:r>
            <a:r>
              <a:rPr lang="en-US" baseline="0" dirty="0" err="1"/>
              <a:t>pn-prem</a:t>
            </a:r>
            <a:endParaRPr lang="en-US" baseline="0" dirty="0"/>
          </a:p>
          <a:p>
            <a:endParaRPr lang="en-US" baseline="0" dirty="0"/>
          </a:p>
          <a:p>
            <a:r>
              <a:rPr lang="en-US" baseline="0" dirty="0"/>
              <a:t>Access </a:t>
            </a:r>
            <a:r>
              <a:rPr lang="en-US" baseline="0" dirty="0" err="1"/>
              <a:t>datatier</a:t>
            </a:r>
            <a:r>
              <a:rPr lang="en-US" baseline="0" dirty="0"/>
              <a:t> in Azure </a:t>
            </a:r>
            <a:r>
              <a:rPr lang="en-US" baseline="0" dirty="0" err="1"/>
              <a:t>vnet</a:t>
            </a:r>
            <a:r>
              <a:rPr lang="en-US" baseline="0" dirty="0"/>
              <a:t> on IaaS VM</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51</a:t>
            </a:fld>
            <a:endParaRPr lang="en-US"/>
          </a:p>
        </p:txBody>
      </p:sp>
    </p:spTree>
    <p:extLst>
      <p:ext uri="{BB962C8B-B14F-4D97-AF65-F5344CB8AC3E}">
        <p14:creationId xmlns:p14="http://schemas.microsoft.com/office/powerpoint/2010/main" val="2189666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App Service Environment is a </a:t>
            </a:r>
            <a:r>
              <a:rPr lang="en-US" sz="1200" b="0" i="0" u="none" strike="noStrike" kern="1200" dirty="0">
                <a:solidFill>
                  <a:schemeClr val="tx1"/>
                </a:solidFill>
                <a:effectLst/>
                <a:latin typeface="+mn-lt"/>
                <a:ea typeface="+mn-ea"/>
                <a:cs typeface="+mn-cs"/>
                <a:hlinkClick r:id="rId3"/>
              </a:rPr>
              <a:t>Premium</a:t>
            </a:r>
            <a:r>
              <a:rPr lang="en-US" sz="1200" b="0" i="0" kern="1200" dirty="0">
                <a:solidFill>
                  <a:schemeClr val="tx1"/>
                </a:solidFill>
                <a:effectLst/>
                <a:latin typeface="+mn-lt"/>
                <a:ea typeface="+mn-ea"/>
                <a:cs typeface="+mn-cs"/>
              </a:rPr>
              <a:t> service plan option of Azure App Service that provides a fully isolated and dedicated environment for securely running Azure App Service apps at high scale, including </a:t>
            </a:r>
            <a:r>
              <a:rPr lang="en-US" sz="1200" b="0" i="0" u="none" strike="noStrike" kern="1200" dirty="0">
                <a:solidFill>
                  <a:schemeClr val="tx1"/>
                </a:solidFill>
                <a:effectLst/>
                <a:latin typeface="+mn-lt"/>
                <a:ea typeface="+mn-ea"/>
                <a:cs typeface="+mn-cs"/>
                <a:hlinkClick r:id="rId4"/>
              </a:rPr>
              <a:t>Web Apps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Mobile Apps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a:rPr>
              <a:t>API Apps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App Service Environments are ideal for application workloads requiring:</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Very high scale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Isolation and secure network access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App Service Environments are isolated to running only a single customer's applications, and are always deployed into a virtual network. Customers have fine-grained control over both inbound and outbound application network traffic, and applications can establish high-speed secure connections over virtual networks to on-premises corporate resources.</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52</a:t>
            </a:fld>
            <a:endParaRPr lang="en-US"/>
          </a:p>
        </p:txBody>
      </p:sp>
    </p:spTree>
    <p:extLst>
      <p:ext uri="{BB962C8B-B14F-4D97-AF65-F5344CB8AC3E}">
        <p14:creationId xmlns:p14="http://schemas.microsoft.com/office/powerpoint/2010/main" val="1264874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differences between an ILB ASE and a normal ASE</a:t>
            </a:r>
          </a:p>
          <a:p>
            <a:r>
              <a:rPr lang="en-US" dirty="0"/>
              <a:t>In a normal ASE all the traffic to the ASE comes in from an internet accessible VIP.</a:t>
            </a:r>
          </a:p>
          <a:p>
            <a:r>
              <a:rPr lang="en-US" dirty="0"/>
              <a:t> </a:t>
            </a:r>
          </a:p>
          <a:p>
            <a:r>
              <a:rPr lang="en-US" dirty="0"/>
              <a:t>The domain names for your apps in that ASE point to the VIP so all request and publishing access goes through the VIP. You can use network security groups to lock down access to your ASE and even use a WAF with your ASE. The domain names for your apps though are in Azure DNS and are public. So what is the solution if you want to host say, your time tracking app or your invoice processing app on an ASE? You probably don’t want to make that internet accessible in any possible way. This is where the ILB ASE can really shine.</a:t>
            </a:r>
          </a:p>
          <a:p>
            <a:r>
              <a:rPr lang="en-US" dirty="0"/>
              <a:t> </a:t>
            </a:r>
          </a:p>
          <a:p>
            <a:r>
              <a:rPr lang="en-US" dirty="0"/>
              <a:t>With an ILB the endpoint is on an IP in your Azure </a:t>
            </a:r>
            <a:r>
              <a:rPr lang="en-US" dirty="0" err="1"/>
              <a:t>VNet</a:t>
            </a:r>
            <a:r>
              <a:rPr lang="en-US" dirty="0"/>
              <a:t>. On top of that, you own your own subdomain. Sure this means you need to manage your own DNS and HTTPS for the site but, it’s all under your control and in your network space, not the internet. If you have stringent security requirements, then most likely they are met with an ILB ASE.</a:t>
            </a:r>
          </a:p>
          <a:p>
            <a:endParaRPr lang="en-US" dirty="0"/>
          </a:p>
          <a:p>
            <a:r>
              <a:rPr lang="en-US" dirty="0"/>
              <a:t>On top of hosting your intranet apps securely in an ASE you also can use an ILB ASE for multi-tier applications. There are a number of customer application needs where customers want an internet isolated API capability. In such a scenario you can have an internet accessible ASE that makes calls to the ILB ASE that don’t traverse the internet.</a:t>
            </a:r>
          </a:p>
        </p:txBody>
      </p:sp>
      <p:sp>
        <p:nvSpPr>
          <p:cNvPr id="4" name="Slide Number Placeholder 3"/>
          <p:cNvSpPr>
            <a:spLocks noGrp="1"/>
          </p:cNvSpPr>
          <p:nvPr>
            <p:ph type="sldNum" sz="quarter" idx="10"/>
          </p:nvPr>
        </p:nvSpPr>
        <p:spPr/>
        <p:txBody>
          <a:bodyPr/>
          <a:lstStyle/>
          <a:p>
            <a:fld id="{71A41F1F-90BE-488A-B820-D47438566D65}" type="slidenum">
              <a:rPr lang="en-US" smtClean="0"/>
              <a:t>53</a:t>
            </a:fld>
            <a:endParaRPr lang="en-US"/>
          </a:p>
        </p:txBody>
      </p:sp>
    </p:spTree>
    <p:extLst>
      <p:ext uri="{BB962C8B-B14F-4D97-AF65-F5344CB8AC3E}">
        <p14:creationId xmlns:p14="http://schemas.microsoft.com/office/powerpoint/2010/main" val="4271598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App Service web apps provide diagnostic functionality for logging information from both the web server and the web application. These are logically separated into </a:t>
            </a:r>
            <a:r>
              <a:rPr lang="en-US" sz="1200" b="1" i="0" kern="1200" dirty="0">
                <a:solidFill>
                  <a:schemeClr val="tx1"/>
                </a:solidFill>
                <a:effectLst/>
                <a:latin typeface="+mn-lt"/>
                <a:ea typeface="+mn-ea"/>
                <a:cs typeface="+mn-cs"/>
              </a:rPr>
              <a:t>web server diagnostics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application diagnostics</a:t>
            </a:r>
            <a:r>
              <a:rPr lang="en-US"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54</a:t>
            </a:fld>
            <a:endParaRPr lang="en-US"/>
          </a:p>
        </p:txBody>
      </p:sp>
    </p:spTree>
    <p:extLst>
      <p:ext uri="{BB962C8B-B14F-4D97-AF65-F5344CB8AC3E}">
        <p14:creationId xmlns:p14="http://schemas.microsoft.com/office/powerpoint/2010/main" val="2988648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5</a:t>
            </a:fld>
            <a:endParaRPr lang="en-US"/>
          </a:p>
        </p:txBody>
      </p:sp>
    </p:spTree>
    <p:extLst>
      <p:ext uri="{BB962C8B-B14F-4D97-AF65-F5344CB8AC3E}">
        <p14:creationId xmlns:p14="http://schemas.microsoft.com/office/powerpoint/2010/main" val="1866618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55</a:t>
            </a:fld>
            <a:endParaRPr lang="en-US"/>
          </a:p>
        </p:txBody>
      </p:sp>
    </p:spTree>
    <p:extLst>
      <p:ext uri="{BB962C8B-B14F-4D97-AF65-F5344CB8AC3E}">
        <p14:creationId xmlns:p14="http://schemas.microsoft.com/office/powerpoint/2010/main" val="607987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Notes</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are new to cloud computing you will hear a lot of talk about different terms like Platform as a Service, Infrastructure as a Service, and Software as a Service.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 me clarify what these terms and categories mean in more detail. </a:t>
            </a:r>
          </a:p>
          <a:p>
            <a:pPr rtl="0" fontAlgn="ctr"/>
            <a:r>
              <a:rPr lang="en-US" sz="1200" kern="1200" dirty="0">
                <a:solidFill>
                  <a:schemeClr val="tx1"/>
                </a:solidFill>
                <a:effectLst/>
                <a:latin typeface="+mn-lt"/>
                <a:ea typeface="+mn-ea"/>
                <a:cs typeface="+mn-cs"/>
              </a:rPr>
              <a:t>Infrastructure as a Service or IaaS – a set of infrastructure level capabilities such as an operating system, network connectivity, etc. that are delivered as pay for use services and can be used to </a:t>
            </a:r>
            <a:r>
              <a:rPr lang="en-US" sz="1200" i="1" u="sng" kern="1200" dirty="0">
                <a:solidFill>
                  <a:schemeClr val="tx1"/>
                </a:solidFill>
                <a:effectLst/>
                <a:latin typeface="+mn-lt"/>
                <a:ea typeface="+mn-ea"/>
                <a:cs typeface="+mn-cs"/>
              </a:rPr>
              <a:t>host applications or server workloads</a:t>
            </a:r>
            <a:r>
              <a:rPr lang="en-US" sz="1200" kern="1200" dirty="0">
                <a:solidFill>
                  <a:schemeClr val="tx1"/>
                </a:solidFill>
                <a:effectLst/>
                <a:latin typeface="+mn-lt"/>
                <a:ea typeface="+mn-ea"/>
                <a:cs typeface="+mn-cs"/>
              </a:rPr>
              <a:t>. </a:t>
            </a:r>
            <a:r>
              <a:rPr lang="en-US" sz="1200" i="1" u="sng" kern="1200" dirty="0">
                <a:solidFill>
                  <a:schemeClr val="tx1"/>
                </a:solidFill>
                <a:effectLst/>
                <a:latin typeface="+mn-lt"/>
                <a:ea typeface="+mn-ea"/>
                <a:cs typeface="+mn-cs"/>
              </a:rPr>
              <a:t>In Azure, virtual machines and virtual networks are the primary workloads with IaaS.</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Platform as a Service or PaaS – higher level sets of functionality that are delivered as consumable services for developers who are building applications.  </a:t>
            </a:r>
            <a:r>
              <a:rPr lang="en-US" sz="1200" i="1" u="sng" kern="1200" dirty="0">
                <a:solidFill>
                  <a:schemeClr val="tx1"/>
                </a:solidFill>
                <a:effectLst/>
                <a:latin typeface="+mn-lt"/>
                <a:ea typeface="+mn-ea"/>
                <a:cs typeface="+mn-cs"/>
              </a:rPr>
              <a:t>PaaS is about abstracting developers from the underlying infrastructure to enable applications to quickly be composed.  In Azure there are several PaaS services - such as Cloud Services, Service Fabric, App Service (Web</a:t>
            </a:r>
            <a:r>
              <a:rPr lang="en-US" sz="1200" i="1" u="sng" kern="1200" baseline="0" dirty="0">
                <a:solidFill>
                  <a:schemeClr val="tx1"/>
                </a:solidFill>
                <a:effectLst/>
                <a:latin typeface="+mn-lt"/>
                <a:ea typeface="+mn-ea"/>
                <a:cs typeface="+mn-cs"/>
              </a:rPr>
              <a:t> Apps)</a:t>
            </a:r>
            <a:r>
              <a:rPr lang="en-US" sz="1200" i="1" u="sng" kern="1200" dirty="0">
                <a:solidFill>
                  <a:schemeClr val="tx1"/>
                </a:solidFill>
                <a:effectLst/>
                <a:latin typeface="+mn-lt"/>
                <a:ea typeface="+mn-ea"/>
                <a:cs typeface="+mn-cs"/>
              </a:rPr>
              <a:t>, Storage and SQL Database. </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Software as a Service or SaaS – applications that are delivered using a service delivery model where organizations can simply consume and use the application.  Typically an organization would pay for the use of the application or the application could be monetized through ad revenue.  A great example of a SaaS based application is Office 365. </a:t>
            </a:r>
          </a:p>
          <a:p>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58</a:t>
            </a:fld>
            <a:endParaRPr lang="en-US"/>
          </a:p>
        </p:txBody>
      </p:sp>
    </p:spTree>
    <p:extLst>
      <p:ext uri="{BB962C8B-B14F-4D97-AF65-F5344CB8AC3E}">
        <p14:creationId xmlns:p14="http://schemas.microsoft.com/office/powerpoint/2010/main" val="979561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building blocks of Azure IaaS are:</a:t>
            </a:r>
          </a:p>
          <a:p>
            <a:pPr marL="171450" indent="-171450">
              <a:buFont typeface="Arial" panose="020B0604020202020204" pitchFamily="34" charset="0"/>
              <a:buChar char="•"/>
            </a:pPr>
            <a:r>
              <a:rPr lang="en-US" dirty="0"/>
              <a:t>Virtual</a:t>
            </a:r>
            <a:r>
              <a:rPr lang="en-US" baseline="0" dirty="0"/>
              <a:t> Machines – Azure has lots of options for their VMs including the largest VMs in the Public Cloud</a:t>
            </a:r>
          </a:p>
          <a:p>
            <a:pPr marL="171450" indent="-171450">
              <a:buFont typeface="Arial" panose="020B0604020202020204" pitchFamily="34" charset="0"/>
              <a:buChar char="•"/>
            </a:pPr>
            <a:r>
              <a:rPr lang="en-US" baseline="0" dirty="0"/>
              <a:t>Virtual Networks – These provide the networking capabilities to support working with Azure Services and Hybrid Cloud</a:t>
            </a:r>
          </a:p>
          <a:p>
            <a:pPr marL="171450" indent="-171450">
              <a:buFont typeface="Arial" panose="020B0604020202020204" pitchFamily="34" charset="0"/>
              <a:buChar char="•"/>
            </a:pPr>
            <a:r>
              <a:rPr lang="en-US" baseline="0" dirty="0"/>
              <a:t>And many supporting services such as Storage, </a:t>
            </a:r>
            <a:r>
              <a:rPr lang="en-US" b="1" baseline="0" dirty="0"/>
              <a:t>Azure Site Recovery, DNS Services </a:t>
            </a:r>
            <a:r>
              <a:rPr lang="en-US" baseline="0" dirty="0"/>
              <a:t>etc.</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1" baseline="0" dirty="0"/>
              <a:t>What is Azure Site Recovery </a:t>
            </a:r>
            <a:r>
              <a:rPr lang="en-US" baseline="0" dirty="0"/>
              <a:t>- </a:t>
            </a:r>
            <a:r>
              <a:rPr lang="en-US" sz="1200" b="0" i="0" kern="1200" dirty="0">
                <a:solidFill>
                  <a:schemeClr val="tx1"/>
                </a:solidFill>
                <a:effectLst/>
                <a:latin typeface="+mn-lt"/>
                <a:ea typeface="+mn-ea"/>
                <a:cs typeface="+mn-cs"/>
              </a:rPr>
              <a:t>You replicate servers and VMs from your primary on-premises datacenter to the cloud (</a:t>
            </a:r>
            <a:r>
              <a:rPr lang="en-US" sz="1200" b="1" i="0" kern="1200" dirty="0">
                <a:solidFill>
                  <a:schemeClr val="tx1"/>
                </a:solidFill>
                <a:effectLst/>
                <a:latin typeface="+mn-lt"/>
                <a:ea typeface="+mn-ea"/>
                <a:cs typeface="+mn-cs"/>
              </a:rPr>
              <a:t>Azure</a:t>
            </a:r>
            <a:r>
              <a:rPr lang="en-US" sz="1200" b="0" i="0" kern="1200" dirty="0">
                <a:solidFill>
                  <a:schemeClr val="tx1"/>
                </a:solidFill>
                <a:effectLst/>
                <a:latin typeface="+mn-lt"/>
                <a:ea typeface="+mn-ea"/>
                <a:cs typeface="+mn-cs"/>
              </a:rPr>
              <a:t>), or to a secondary datacenter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What</a:t>
            </a:r>
            <a:r>
              <a:rPr lang="en-US" sz="1200" b="1" i="0" kern="1200" baseline="0" dirty="0">
                <a:solidFill>
                  <a:schemeClr val="tx1"/>
                </a:solidFill>
                <a:effectLst/>
                <a:latin typeface="+mn-lt"/>
                <a:ea typeface="+mn-ea"/>
                <a:cs typeface="+mn-cs"/>
              </a:rPr>
              <a:t> is DNS Service- </a:t>
            </a:r>
            <a:r>
              <a:rPr lang="en-US" sz="1200" b="1" i="0" kern="1200" dirty="0">
                <a:solidFill>
                  <a:schemeClr val="tx1"/>
                </a:solidFill>
                <a:effectLst/>
                <a:latin typeface="+mn-lt"/>
                <a:ea typeface="+mn-ea"/>
                <a:cs typeface="+mn-cs"/>
              </a:rPr>
              <a:t>Azure DNS</a:t>
            </a:r>
            <a:r>
              <a:rPr lang="en-US" sz="1200" b="0" i="0" kern="1200" dirty="0">
                <a:solidFill>
                  <a:schemeClr val="tx1"/>
                </a:solidFill>
                <a:effectLst/>
                <a:latin typeface="+mn-lt"/>
                <a:ea typeface="+mn-ea"/>
                <a:cs typeface="+mn-cs"/>
              </a:rPr>
              <a:t> allows you to host your </a:t>
            </a:r>
            <a:r>
              <a:rPr lang="en-US" sz="1200" b="1" i="0" kern="1200" dirty="0">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 domain in </a:t>
            </a:r>
            <a:r>
              <a:rPr lang="en-US" sz="1200" b="1" i="0" kern="1200" dirty="0">
                <a:solidFill>
                  <a:schemeClr val="tx1"/>
                </a:solidFill>
                <a:effectLst/>
                <a:latin typeface="+mn-lt"/>
                <a:ea typeface="+mn-ea"/>
                <a:cs typeface="+mn-cs"/>
              </a:rPr>
              <a:t>Azure</a:t>
            </a:r>
            <a:r>
              <a:rPr lang="en-US" sz="1200" b="0" i="0" kern="1200" dirty="0">
                <a:solidFill>
                  <a:schemeClr val="tx1"/>
                </a:solidFill>
                <a:effectLst/>
                <a:latin typeface="+mn-lt"/>
                <a:ea typeface="+mn-ea"/>
                <a:cs typeface="+mn-cs"/>
              </a:rPr>
              <a:t>, so you can manage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59</a:t>
            </a:fld>
            <a:endParaRPr lang="en-US"/>
          </a:p>
        </p:txBody>
      </p:sp>
    </p:spTree>
    <p:extLst>
      <p:ext uri="{BB962C8B-B14F-4D97-AF65-F5344CB8AC3E}">
        <p14:creationId xmlns:p14="http://schemas.microsoft.com/office/powerpoint/2010/main" val="3978653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resource groups are a</a:t>
            </a:r>
            <a:r>
              <a:rPr lang="en-US" baseline="0" dirty="0"/>
              <a:t> logical container that can span regions used to contain resources into groups that share a common life cycle.</a:t>
            </a:r>
          </a:p>
          <a:p>
            <a:endParaRPr lang="en-US" baseline="0" dirty="0"/>
          </a:p>
          <a:p>
            <a:r>
              <a:rPr lang="en-US" baseline="0" dirty="0"/>
              <a:t>Resources within a resource group can be created, updated, and deleted as a group. </a:t>
            </a:r>
            <a:endParaRPr lang="en-US" dirty="0"/>
          </a:p>
          <a:p>
            <a:endParaRPr lang="en-US" dirty="0"/>
          </a:p>
          <a:p>
            <a:r>
              <a:rPr lang="en-US" b="1" dirty="0"/>
              <a:t>What are resource Type - </a:t>
            </a:r>
            <a:r>
              <a:rPr lang="en-US" sz="1200" b="0" i="0" kern="1200" dirty="0">
                <a:solidFill>
                  <a:schemeClr val="tx1"/>
                </a:solidFill>
                <a:effectLst/>
                <a:latin typeface="+mn-lt"/>
                <a:ea typeface="+mn-ea"/>
                <a:cs typeface="+mn-cs"/>
              </a:rPr>
              <a:t>Each resource provider offers a set of resources and operations for working with an Azure service. For example, if you want to store keys and secrets, you work with the </a:t>
            </a:r>
            <a:r>
              <a:rPr lang="en-US" sz="1200" b="1" i="0" kern="1200" dirty="0" err="1">
                <a:solidFill>
                  <a:schemeClr val="tx1"/>
                </a:solidFill>
                <a:effectLst/>
                <a:latin typeface="+mn-lt"/>
                <a:ea typeface="+mn-ea"/>
                <a:cs typeface="+mn-cs"/>
              </a:rPr>
              <a:t>Microsoft.KeyVault</a:t>
            </a:r>
            <a:r>
              <a:rPr lang="en-US" sz="1200" b="0" i="0" kern="1200" dirty="0">
                <a:solidFill>
                  <a:schemeClr val="tx1"/>
                </a:solidFill>
                <a:effectLst/>
                <a:latin typeface="+mn-lt"/>
                <a:ea typeface="+mn-ea"/>
                <a:cs typeface="+mn-cs"/>
              </a:rPr>
              <a:t> resource provider. This resource provider offers a resource type called </a:t>
            </a:r>
            <a:r>
              <a:rPr lang="en-US" sz="1200" b="1" i="0" kern="1200" dirty="0">
                <a:solidFill>
                  <a:schemeClr val="tx1"/>
                </a:solidFill>
                <a:effectLst/>
                <a:latin typeface="+mn-lt"/>
                <a:ea typeface="+mn-ea"/>
                <a:cs typeface="+mn-cs"/>
              </a:rPr>
              <a:t>vaults</a:t>
            </a:r>
            <a:r>
              <a:rPr lang="en-US" sz="1200" b="0" i="0" kern="1200" dirty="0">
                <a:solidFill>
                  <a:schemeClr val="tx1"/>
                </a:solidFill>
                <a:effectLst/>
                <a:latin typeface="+mn-lt"/>
                <a:ea typeface="+mn-ea"/>
                <a:cs typeface="+mn-cs"/>
              </a:rPr>
              <a:t> for creating the key vault, and a resource type called </a:t>
            </a:r>
            <a:r>
              <a:rPr lang="en-US" sz="1200" b="1" i="0" kern="1200" dirty="0">
                <a:solidFill>
                  <a:schemeClr val="tx1"/>
                </a:solidFill>
                <a:effectLst/>
                <a:latin typeface="+mn-lt"/>
                <a:ea typeface="+mn-ea"/>
                <a:cs typeface="+mn-cs"/>
              </a:rPr>
              <a:t>vaults/secrets</a:t>
            </a:r>
            <a:r>
              <a:rPr lang="en-US" sz="1200" b="0" i="0" kern="1200" dirty="0">
                <a:solidFill>
                  <a:schemeClr val="tx1"/>
                </a:solidFill>
                <a:effectLst/>
                <a:latin typeface="+mn-lt"/>
                <a:ea typeface="+mn-ea"/>
                <a:cs typeface="+mn-cs"/>
              </a:rPr>
              <a:t> for creating a secret in the key vault.</a:t>
            </a:r>
            <a:endParaRPr lang="en-US" b="1" dirty="0"/>
          </a:p>
        </p:txBody>
      </p:sp>
      <p:sp>
        <p:nvSpPr>
          <p:cNvPr id="4" name="Slide Number Placeholder 3"/>
          <p:cNvSpPr>
            <a:spLocks noGrp="1"/>
          </p:cNvSpPr>
          <p:nvPr>
            <p:ph type="sldNum" sz="quarter" idx="10"/>
          </p:nvPr>
        </p:nvSpPr>
        <p:spPr/>
        <p:txBody>
          <a:bodyPr/>
          <a:lstStyle/>
          <a:p>
            <a:fld id="{71A41F1F-90BE-488A-B820-D47438566D65}" type="slidenum">
              <a:rPr lang="en-US" smtClean="0"/>
              <a:t>61</a:t>
            </a:fld>
            <a:endParaRPr lang="en-US"/>
          </a:p>
        </p:txBody>
      </p:sp>
    </p:spTree>
    <p:extLst>
      <p:ext uri="{BB962C8B-B14F-4D97-AF65-F5344CB8AC3E}">
        <p14:creationId xmlns:p14="http://schemas.microsoft.com/office/powerpoint/2010/main" val="2672642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62</a:t>
            </a:fld>
            <a:endParaRPr lang="en-US"/>
          </a:p>
        </p:txBody>
      </p:sp>
    </p:spTree>
    <p:extLst>
      <p:ext uri="{BB962C8B-B14F-4D97-AF65-F5344CB8AC3E}">
        <p14:creationId xmlns:p14="http://schemas.microsoft.com/office/powerpoint/2010/main" val="4102866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Azur</a:t>
            </a:r>
            <a:r>
              <a:rPr lang="en-US" sz="1200" baseline="0" dirty="0"/>
              <a:t>e Resources should be grouped by Life Cycle, but really at the end of the day its up to the administrators or developers to decide how to use RGs.  The real management implications </a:t>
            </a:r>
            <a:r>
              <a:rPr lang="en-US" sz="1200" i="1" u="sng" baseline="0" dirty="0"/>
              <a:t>are </a:t>
            </a:r>
            <a:r>
              <a:rPr lang="en-US" sz="1200" i="1" u="sng" baseline="0" dirty="0">
                <a:solidFill>
                  <a:srgbClr val="FF0000"/>
                </a:solidFill>
              </a:rPr>
              <a:t>also very important since the RG is a security boundary when using Role Based Access Control</a:t>
            </a:r>
            <a:r>
              <a:rPr lang="en-US" sz="1200" i="1" u="sng" baseline="0" dirty="0"/>
              <a:t>.</a:t>
            </a:r>
            <a:endParaRPr lang="en-US" sz="1200" i="1" u="sng" dirty="0"/>
          </a:p>
        </p:txBody>
      </p:sp>
      <p:sp>
        <p:nvSpPr>
          <p:cNvPr id="4" name="Slide Number Placeholder 3"/>
          <p:cNvSpPr>
            <a:spLocks noGrp="1"/>
          </p:cNvSpPr>
          <p:nvPr>
            <p:ph type="sldNum" sz="quarter" idx="10"/>
          </p:nvPr>
        </p:nvSpPr>
        <p:spPr/>
        <p:txBody>
          <a:bodyPr/>
          <a:lstStyle/>
          <a:p>
            <a:fld id="{71A41F1F-90BE-488A-B820-D47438566D65}" type="slidenum">
              <a:rPr lang="en-US" smtClean="0"/>
              <a:t>63</a:t>
            </a:fld>
            <a:endParaRPr lang="en-US"/>
          </a:p>
        </p:txBody>
      </p:sp>
    </p:spTree>
    <p:extLst>
      <p:ext uri="{BB962C8B-B14F-4D97-AF65-F5344CB8AC3E}">
        <p14:creationId xmlns:p14="http://schemas.microsoft.com/office/powerpoint/2010/main" val="1342531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provides support for many different types of Windows and Linux OS templates.  Microsoft has worked very closely with vendors to provide pre-built images with software already installed.</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65</a:t>
            </a:fld>
            <a:endParaRPr lang="en-US"/>
          </a:p>
        </p:txBody>
      </p:sp>
    </p:spTree>
    <p:extLst>
      <p:ext uri="{BB962C8B-B14F-4D97-AF65-F5344CB8AC3E}">
        <p14:creationId xmlns:p14="http://schemas.microsoft.com/office/powerpoint/2010/main" val="3349674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baseline="0" dirty="0"/>
              <a:t>The Azure Marketplace is where you can find operating system images from publishers ranging from Red hat to Oracle as well as Microsoft images for Windows Server, SQL Server and so on.</a:t>
            </a:r>
          </a:p>
          <a:p>
            <a:pPr marL="171450" indent="-171450">
              <a:buFont typeface="Arial" panose="020B0604020202020204" pitchFamily="34" charset="0"/>
              <a:buChar char="•"/>
            </a:pPr>
            <a:r>
              <a:rPr lang="en-US" b="0" baseline="0" dirty="0"/>
              <a:t>The marketplace also has Azure Certified solutions such as firewalls and </a:t>
            </a:r>
            <a:r>
              <a:rPr lang="en-US" b="1" baseline="0" dirty="0"/>
              <a:t>gateways</a:t>
            </a:r>
            <a:r>
              <a:rPr lang="en-US" b="0" baseline="0" dirty="0"/>
              <a:t>, as well as solutions </a:t>
            </a:r>
            <a:r>
              <a:rPr lang="en-US" b="1" baseline="0" dirty="0"/>
              <a:t>like Docker Trusted Registry and Chef. </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66</a:t>
            </a:fld>
            <a:endParaRPr lang="en-US"/>
          </a:p>
        </p:txBody>
      </p:sp>
    </p:spTree>
    <p:extLst>
      <p:ext uri="{BB962C8B-B14F-4D97-AF65-F5344CB8AC3E}">
        <p14:creationId xmlns:p14="http://schemas.microsoft.com/office/powerpoint/2010/main" val="294814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sng" dirty="0"/>
              <a:t>Azure VMs</a:t>
            </a:r>
            <a:r>
              <a:rPr lang="en-US" i="1" u="sng" baseline="0" dirty="0"/>
              <a:t> come in 2 service tiers; Basic and Standard.</a:t>
            </a:r>
          </a:p>
          <a:p>
            <a:r>
              <a:rPr lang="en-US" i="1" u="sng" baseline="0" dirty="0"/>
              <a:t>Basic should be used for non-production workloads and doesn’t support Auto-scaling or Load Balancing. The advantage of the Basic tier is that it’s significantly cheaper.</a:t>
            </a:r>
          </a:p>
          <a:p>
            <a:r>
              <a:rPr lang="en-US" baseline="0" dirty="0"/>
              <a:t>Standard tier VMs support all possible configurations of feature sets within Azure.</a:t>
            </a:r>
          </a:p>
          <a:p>
            <a:endParaRPr lang="en-US" dirty="0"/>
          </a:p>
          <a:p>
            <a:r>
              <a:rPr lang="en-US" dirty="0"/>
              <a:t>NOTES</a:t>
            </a:r>
          </a:p>
          <a:p>
            <a:r>
              <a:rPr lang="en-US" dirty="0"/>
              <a:t>There are two Tiers of Compute</a:t>
            </a:r>
            <a:r>
              <a:rPr lang="en-US" baseline="0" dirty="0"/>
              <a:t> in Azure – Basic and Standard.  </a:t>
            </a:r>
          </a:p>
          <a:p>
            <a:pPr marL="171450" indent="-171450">
              <a:buFont typeface="Arial" panose="020B0604020202020204" pitchFamily="34" charset="0"/>
              <a:buChar char="•"/>
            </a:pPr>
            <a:r>
              <a:rPr lang="en-US" baseline="0" dirty="0"/>
              <a:t>Basic should be used for non production workloads and doesn’t support Auto-scaling or Load-Balancing.  </a:t>
            </a:r>
          </a:p>
          <a:p>
            <a:pPr marL="171450" indent="-171450">
              <a:buFont typeface="Arial" panose="020B0604020202020204" pitchFamily="34" charset="0"/>
              <a:buChar char="•"/>
            </a:pPr>
            <a:r>
              <a:rPr lang="en-US" i="1" u="sng" baseline="0" dirty="0"/>
              <a:t>Standard allows for all possible configurations.</a:t>
            </a:r>
            <a:endParaRPr lang="en-US" i="1" u="sng"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67</a:t>
            </a:fld>
            <a:endParaRPr lang="en-US"/>
          </a:p>
        </p:txBody>
      </p:sp>
    </p:spTree>
    <p:extLst>
      <p:ext uri="{BB962C8B-B14F-4D97-AF65-F5344CB8AC3E}">
        <p14:creationId xmlns:p14="http://schemas.microsoft.com/office/powerpoint/2010/main" val="4258151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285750" indent="-285750">
              <a:buFont typeface="Arial" panose="020B0604020202020204" pitchFamily="34" charset="0"/>
              <a:buChar char="•"/>
            </a:pPr>
            <a:endParaRPr lang="en-US" sz="1600" kern="1200" dirty="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sz="1600" kern="1200" dirty="0">
                <a:solidFill>
                  <a:schemeClr val="tx1"/>
                </a:solidFill>
                <a:effectLst/>
                <a:latin typeface="Segoe UI" pitchFamily="34" charset="0"/>
                <a:ea typeface="+mn-ea"/>
                <a:cs typeface="+mn-cs"/>
              </a:rPr>
              <a:t>Basic sizes use the same memory and CPU configurations as standard instances from A0 or </a:t>
            </a:r>
            <a:r>
              <a:rPr lang="en-US" sz="1600" kern="1200" dirty="0" err="1">
                <a:solidFill>
                  <a:schemeClr val="tx1"/>
                </a:solidFill>
                <a:effectLst/>
                <a:latin typeface="Segoe UI" pitchFamily="34" charset="0"/>
                <a:ea typeface="+mn-ea"/>
                <a:cs typeface="+mn-cs"/>
              </a:rPr>
              <a:t>ExtraSmall</a:t>
            </a:r>
            <a:r>
              <a:rPr lang="en-US" sz="1600" kern="1200" dirty="0">
                <a:solidFill>
                  <a:schemeClr val="tx1"/>
                </a:solidFill>
                <a:effectLst/>
                <a:latin typeface="Segoe UI" pitchFamily="34" charset="0"/>
                <a:ea typeface="+mn-ea"/>
                <a:cs typeface="+mn-cs"/>
              </a:rPr>
              <a:t> up to A4 or </a:t>
            </a:r>
            <a:r>
              <a:rPr lang="en-US" sz="1600" kern="1200" dirty="0" err="1">
                <a:solidFill>
                  <a:schemeClr val="tx1"/>
                </a:solidFill>
                <a:effectLst/>
                <a:latin typeface="Segoe UI" pitchFamily="34" charset="0"/>
                <a:ea typeface="+mn-ea"/>
                <a:cs typeface="+mn-cs"/>
              </a:rPr>
              <a:t>ExtraLarge</a:t>
            </a:r>
            <a:r>
              <a:rPr lang="en-US" sz="1600" kern="1200" dirty="0">
                <a:solidFill>
                  <a:schemeClr val="tx1"/>
                </a:solidFill>
                <a:effectLst/>
                <a:latin typeface="Segoe UI" pitchFamily="34" charset="0"/>
                <a:ea typeface="+mn-ea"/>
                <a:cs typeface="+mn-cs"/>
              </a:rPr>
              <a:t>. </a:t>
            </a:r>
          </a:p>
          <a:p>
            <a:pPr marL="285750" indent="-285750">
              <a:buFont typeface="Arial" panose="020B0604020202020204" pitchFamily="34" charset="0"/>
              <a:buChar char="•"/>
            </a:pPr>
            <a:r>
              <a:rPr lang="en-US" sz="1600" kern="1200" dirty="0">
                <a:solidFill>
                  <a:schemeClr val="tx1"/>
                </a:solidFill>
                <a:effectLst/>
                <a:latin typeface="Segoe UI" pitchFamily="34" charset="0"/>
                <a:ea typeface="+mn-ea"/>
                <a:cs typeface="+mn-cs"/>
              </a:rPr>
              <a:t>Basic instances are different from standard in that they do not support using some of the advanced capabilities of the platform such </a:t>
            </a:r>
            <a:r>
              <a:rPr lang="en-US" sz="1600" i="1" u="sng" kern="1200" dirty="0">
                <a:solidFill>
                  <a:schemeClr val="tx1"/>
                </a:solidFill>
                <a:effectLst/>
                <a:latin typeface="Segoe UI" pitchFamily="34" charset="0"/>
                <a:ea typeface="+mn-ea"/>
                <a:cs typeface="+mn-cs"/>
              </a:rPr>
              <a:t>as Auto Scale and load balancing</a:t>
            </a:r>
            <a:r>
              <a:rPr lang="en-US" sz="1600" kern="1200" dirty="0">
                <a:solidFill>
                  <a:schemeClr val="tx1"/>
                </a:solidFill>
                <a:effectLst/>
                <a:latin typeface="Segoe UI" pitchFamily="34" charset="0"/>
                <a:ea typeface="+mn-ea"/>
                <a:cs typeface="+mn-cs"/>
              </a:rPr>
              <a:t>. </a:t>
            </a:r>
          </a:p>
          <a:p>
            <a:pPr marL="285750" indent="-285750">
              <a:buFont typeface="Arial" panose="020B0604020202020204" pitchFamily="34" charset="0"/>
              <a:buChar char="•"/>
            </a:pPr>
            <a:r>
              <a:rPr lang="en-US" sz="1600" kern="1200" dirty="0">
                <a:solidFill>
                  <a:schemeClr val="tx1"/>
                </a:solidFill>
                <a:effectLst/>
                <a:latin typeface="Segoe UI" pitchFamily="34" charset="0"/>
                <a:ea typeface="+mn-ea"/>
                <a:cs typeface="+mn-cs"/>
              </a:rPr>
              <a:t>The price for a basic instance is quite a bit cheaper than standard instances. So in situations where you know a virtual machine will not load balanced or scaled as a group this is an excellent and simple option to save money. </a:t>
            </a:r>
          </a:p>
        </p:txBody>
      </p:sp>
      <p:sp>
        <p:nvSpPr>
          <p:cNvPr id="4" name="Slide Number Placeholder 3"/>
          <p:cNvSpPr>
            <a:spLocks noGrp="1"/>
          </p:cNvSpPr>
          <p:nvPr>
            <p:ph type="sldNum" sz="quarter" idx="10"/>
          </p:nvPr>
        </p:nvSpPr>
        <p:spPr/>
        <p:txBody>
          <a:bodyPr/>
          <a:lstStyle/>
          <a:p>
            <a:fld id="{82AABF77-E2E4-44CA-BA5C-65E132CF08D8}" type="slidenum">
              <a:rPr lang="en-US" smtClean="0"/>
              <a:pPr/>
              <a:t>69</a:t>
            </a:fld>
            <a:endParaRPr lang="en-US" dirty="0"/>
          </a:p>
        </p:txBody>
      </p:sp>
    </p:spTree>
    <p:extLst>
      <p:ext uri="{BB962C8B-B14F-4D97-AF65-F5344CB8AC3E}">
        <p14:creationId xmlns:p14="http://schemas.microsoft.com/office/powerpoint/2010/main" val="1334062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6</a:t>
            </a:fld>
            <a:endParaRPr lang="en-US" dirty="0"/>
          </a:p>
        </p:txBody>
      </p:sp>
    </p:spTree>
    <p:extLst>
      <p:ext uri="{BB962C8B-B14F-4D97-AF65-F5344CB8AC3E}">
        <p14:creationId xmlns:p14="http://schemas.microsoft.com/office/powerpoint/2010/main" val="1520511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sng" dirty="0"/>
              <a:t>Microsoft</a:t>
            </a:r>
            <a:r>
              <a:rPr lang="en-US" i="1" u="sng" baseline="0" dirty="0"/>
              <a:t> Recommends that </a:t>
            </a:r>
            <a:r>
              <a:rPr lang="en-US" i="1" u="sng" dirty="0"/>
              <a:t>Production Workloads</a:t>
            </a:r>
            <a:r>
              <a:rPr lang="en-US" i="1" u="sng" baseline="0" dirty="0"/>
              <a:t> are based on Standard </a:t>
            </a:r>
            <a:r>
              <a:rPr lang="en-US" i="1" u="sng" baseline="0" dirty="0" err="1"/>
              <a:t>Teir</a:t>
            </a:r>
            <a:r>
              <a:rPr lang="en-US" i="1" u="sng" baseline="0" dirty="0"/>
              <a:t> VMs.  </a:t>
            </a:r>
            <a:r>
              <a:rPr lang="en-US" baseline="0" dirty="0"/>
              <a:t>These allow for the full use of all available features of Azure VMs.  There are different types of VMs and it is still important to understand the types of VMs and their capabilities.  We will go into this over the next few slides.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70</a:t>
            </a:fld>
            <a:endParaRPr lang="en-US"/>
          </a:p>
        </p:txBody>
      </p:sp>
    </p:spTree>
    <p:extLst>
      <p:ext uri="{BB962C8B-B14F-4D97-AF65-F5344CB8AC3E}">
        <p14:creationId xmlns:p14="http://schemas.microsoft.com/office/powerpoint/2010/main" val="2774585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itchFamily="34" charset="0"/>
                <a:ea typeface="+mn-ea"/>
                <a:cs typeface="+mn-cs"/>
              </a:rPr>
              <a:t>The current A Standard</a:t>
            </a:r>
            <a:r>
              <a:rPr lang="en-US" sz="1200" kern="1200" baseline="0" dirty="0">
                <a:solidFill>
                  <a:schemeClr val="tx1"/>
                </a:solidFill>
                <a:effectLst/>
                <a:latin typeface="Segoe UI" pitchFamily="34" charset="0"/>
                <a:ea typeface="+mn-ea"/>
                <a:cs typeface="+mn-cs"/>
              </a:rPr>
              <a:t> v</a:t>
            </a:r>
            <a:r>
              <a:rPr lang="en-US" sz="1200" kern="1200" dirty="0">
                <a:solidFill>
                  <a:schemeClr val="tx1"/>
                </a:solidFill>
                <a:effectLst/>
                <a:latin typeface="Segoe UI" pitchFamily="34" charset="0"/>
                <a:ea typeface="+mn-ea"/>
                <a:cs typeface="+mn-cs"/>
              </a:rPr>
              <a:t>irtual machine sizes you can choose from ranges from a single shared CPU core with 768 megs of ram all the way up to 16 dedicated cores with 112 GB of ram. Note each instance size also has a limit of data disks that can be attached. </a:t>
            </a:r>
          </a:p>
          <a:p>
            <a:r>
              <a:rPr lang="en-US" sz="1200" kern="1200" dirty="0">
                <a:solidFill>
                  <a:schemeClr val="tx1"/>
                </a:solidFill>
                <a:effectLst/>
                <a:latin typeface="Segoe UI" pitchFamily="34" charset="0"/>
                <a:ea typeface="+mn-ea"/>
                <a:cs typeface="+mn-cs"/>
              </a:rPr>
              <a:t>Each data disk can be up to 1TB in size. The Extra Large, A7, A8 and A9 instance sizes allow a VM to have up to 16TB of storage, as each one supports 16 data disks. </a:t>
            </a: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The  A8 size supports:</a:t>
            </a:r>
          </a:p>
          <a:p>
            <a:r>
              <a:rPr lang="en-US" sz="1200" kern="1200" dirty="0">
                <a:solidFill>
                  <a:schemeClr val="tx1"/>
                </a:solidFill>
                <a:effectLst/>
                <a:latin typeface="Segoe UI" pitchFamily="34" charset="0"/>
                <a:ea typeface="+mn-ea"/>
                <a:cs typeface="+mn-cs"/>
              </a:rPr>
              <a:t>8 virtual cores these are Intel® Xeon® E5-2670 @ 2.6 GHz</a:t>
            </a:r>
          </a:p>
          <a:p>
            <a:r>
              <a:rPr lang="en-US" sz="1200" kern="1200" dirty="0">
                <a:solidFill>
                  <a:schemeClr val="tx1"/>
                </a:solidFill>
                <a:effectLst/>
                <a:latin typeface="Segoe UI" pitchFamily="34" charset="0"/>
                <a:ea typeface="+mn-ea"/>
                <a:cs typeface="+mn-cs"/>
              </a:rPr>
              <a:t>56 GB  using DDR3-1600 MHz memory. </a:t>
            </a:r>
          </a:p>
          <a:p>
            <a:r>
              <a:rPr lang="en-US" sz="1200" kern="1200" dirty="0">
                <a:solidFill>
                  <a:schemeClr val="tx1"/>
                </a:solidFill>
                <a:effectLst/>
                <a:latin typeface="Segoe UI" pitchFamily="34" charset="0"/>
                <a:ea typeface="+mn-ea"/>
                <a:cs typeface="+mn-cs"/>
              </a:rPr>
              <a:t> </a:t>
            </a:r>
          </a:p>
          <a:p>
            <a:r>
              <a:rPr lang="en-US" sz="1200" kern="1200" dirty="0">
                <a:solidFill>
                  <a:schemeClr val="tx1"/>
                </a:solidFill>
                <a:effectLst/>
                <a:latin typeface="Segoe UI" pitchFamily="34" charset="0"/>
                <a:ea typeface="+mn-ea"/>
                <a:cs typeface="+mn-cs"/>
              </a:rPr>
              <a:t>The A9 size supports the same processor and memory scaled out to 16 virtual cores and 112 GB memory. </a:t>
            </a:r>
          </a:p>
          <a:p>
            <a:r>
              <a:rPr lang="en-US" sz="1200" kern="1200" dirty="0">
                <a:solidFill>
                  <a:schemeClr val="tx1"/>
                </a:solidFill>
                <a:effectLst/>
                <a:latin typeface="Segoe UI" pitchFamily="34" charset="0"/>
                <a:ea typeface="+mn-ea"/>
                <a:cs typeface="+mn-cs"/>
              </a:rPr>
              <a:t> </a:t>
            </a:r>
          </a:p>
          <a:p>
            <a:r>
              <a:rPr lang="en-US" sz="1200" b="1" i="0" kern="1200" dirty="0">
                <a:solidFill>
                  <a:schemeClr val="tx1"/>
                </a:solidFill>
                <a:effectLst/>
                <a:latin typeface="+mn-lt"/>
                <a:ea typeface="+mn-ea"/>
                <a:cs typeface="+mn-cs"/>
              </a:rPr>
              <a:t>including a 10Gbps network connection and a 40Gbps RDMA connection</a:t>
            </a:r>
          </a:p>
          <a:p>
            <a:endParaRPr lang="en-US" sz="1200" kern="1200" dirty="0">
              <a:solidFill>
                <a:schemeClr val="tx1"/>
              </a:solidFill>
              <a:effectLst/>
              <a:latin typeface="Segoe UI" pitchFamily="34" charset="0"/>
              <a:ea typeface="+mn-ea"/>
              <a:cs typeface="+mn-cs"/>
            </a:endParaRPr>
          </a:p>
          <a:p>
            <a:r>
              <a:rPr lang="en-US" sz="1200" i="1" u="sng" kern="1200" dirty="0">
                <a:solidFill>
                  <a:schemeClr val="tx1"/>
                </a:solidFill>
                <a:effectLst/>
                <a:latin typeface="Segoe UI" pitchFamily="34" charset="0"/>
                <a:ea typeface="+mn-ea"/>
                <a:cs typeface="+mn-cs"/>
              </a:rPr>
              <a:t>The network configuration for these instance sizes supports a 10 </a:t>
            </a:r>
            <a:r>
              <a:rPr lang="en-US" sz="1200" i="1" u="sng" kern="1200" dirty="0" err="1">
                <a:solidFill>
                  <a:schemeClr val="tx1"/>
                </a:solidFill>
                <a:effectLst/>
                <a:latin typeface="Segoe UI" pitchFamily="34" charset="0"/>
                <a:ea typeface="+mn-ea"/>
                <a:cs typeface="+mn-cs"/>
              </a:rPr>
              <a:t>Gbps</a:t>
            </a:r>
            <a:r>
              <a:rPr lang="en-US" sz="1200" i="1" u="sng" kern="1200" dirty="0">
                <a:solidFill>
                  <a:schemeClr val="tx1"/>
                </a:solidFill>
                <a:effectLst/>
                <a:latin typeface="Segoe UI" pitchFamily="34" charset="0"/>
                <a:ea typeface="+mn-ea"/>
                <a:cs typeface="+mn-cs"/>
              </a:rPr>
              <a:t> Ethernet connection that allows you to connect to Microsoft Azure services such as storage and virtual network and of course to the Internet</a:t>
            </a:r>
          </a:p>
          <a:p>
            <a:r>
              <a:rPr lang="en-US" sz="1200" kern="1200" dirty="0">
                <a:solidFill>
                  <a:schemeClr val="tx1"/>
                </a:solidFill>
                <a:effectLst/>
                <a:latin typeface="Segoe UI" pitchFamily="34" charset="0"/>
                <a:ea typeface="+mn-ea"/>
                <a:cs typeface="+mn-cs"/>
              </a:rPr>
              <a:t> </a:t>
            </a:r>
          </a:p>
          <a:p>
            <a:r>
              <a:rPr lang="en-US" sz="1200" kern="1200" dirty="0">
                <a:solidFill>
                  <a:schemeClr val="tx1"/>
                </a:solidFill>
                <a:effectLst/>
                <a:latin typeface="Segoe UI" pitchFamily="34" charset="0"/>
                <a:ea typeface="+mn-ea"/>
                <a:cs typeface="+mn-cs"/>
              </a:rPr>
              <a:t>If you are building </a:t>
            </a:r>
            <a:r>
              <a:rPr lang="en-US" sz="1200" b="1" kern="1200" dirty="0">
                <a:solidFill>
                  <a:schemeClr val="tx1"/>
                </a:solidFill>
                <a:effectLst/>
                <a:latin typeface="Segoe UI" pitchFamily="34" charset="0"/>
                <a:ea typeface="+mn-ea"/>
                <a:cs typeface="+mn-cs"/>
              </a:rPr>
              <a:t>RDMA</a:t>
            </a:r>
            <a:r>
              <a:rPr lang="en-US" sz="1200" kern="1200" dirty="0">
                <a:solidFill>
                  <a:schemeClr val="tx1"/>
                </a:solidFill>
                <a:effectLst/>
                <a:latin typeface="Segoe UI" pitchFamily="34" charset="0"/>
                <a:ea typeface="+mn-ea"/>
                <a:cs typeface="+mn-cs"/>
              </a:rPr>
              <a:t> capable applications using the Microsoft Network Director interface you have access to a 40 </a:t>
            </a:r>
            <a:r>
              <a:rPr lang="en-US" sz="1200" kern="1200" dirty="0" err="1">
                <a:solidFill>
                  <a:schemeClr val="tx1"/>
                </a:solidFill>
                <a:effectLst/>
                <a:latin typeface="Segoe UI" pitchFamily="34" charset="0"/>
                <a:ea typeface="+mn-ea"/>
                <a:cs typeface="+mn-cs"/>
              </a:rPr>
              <a:t>Gbps</a:t>
            </a:r>
            <a:r>
              <a:rPr lang="en-US" sz="1200" kern="1200" dirty="0">
                <a:solidFill>
                  <a:schemeClr val="tx1"/>
                </a:solidFill>
                <a:effectLst/>
                <a:latin typeface="Segoe UI" pitchFamily="34" charset="0"/>
                <a:ea typeface="+mn-ea"/>
                <a:cs typeface="+mn-cs"/>
              </a:rPr>
              <a:t> backend. This Enables low latency, high throughput application communication between instances within a single cloud service.</a:t>
            </a:r>
          </a:p>
          <a:p>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What</a:t>
            </a:r>
            <a:r>
              <a:rPr lang="en-US" sz="1200" b="1" kern="1200" baseline="0" dirty="0">
                <a:solidFill>
                  <a:schemeClr val="tx1"/>
                </a:solidFill>
                <a:effectLst/>
                <a:latin typeface="Segoe UI" pitchFamily="34" charset="0"/>
                <a:ea typeface="+mn-ea"/>
                <a:cs typeface="+mn-cs"/>
              </a:rPr>
              <a:t> is RDMA- </a:t>
            </a:r>
            <a:r>
              <a:rPr lang="en-US" sz="1200" b="1" i="0" kern="1200" dirty="0">
                <a:solidFill>
                  <a:schemeClr val="tx1"/>
                </a:solidFill>
                <a:effectLst/>
                <a:latin typeface="+mn-lt"/>
                <a:ea typeface="+mn-ea"/>
                <a:cs typeface="+mn-cs"/>
              </a:rPr>
              <a:t>Remote Direct Memory Access (RDMA) is a technology that allows computers in a network to exchange data in main memory without involving the processor, cache, or operating system of either computer. Like locally-based Direct Memory Access (DMA), RDMA improves throughput and performance because it frees up resources. ( video</a:t>
            </a:r>
            <a:r>
              <a:rPr lang="en-US" sz="1200" b="1" i="0" kern="1200" baseline="0" dirty="0">
                <a:solidFill>
                  <a:schemeClr val="tx1"/>
                </a:solidFill>
                <a:effectLst/>
                <a:latin typeface="+mn-lt"/>
                <a:ea typeface="+mn-ea"/>
                <a:cs typeface="+mn-cs"/>
              </a:rPr>
              <a:t> Streaming and simulation apps)</a:t>
            </a:r>
            <a:endParaRPr lang="en-US" sz="1200" b="1"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 </a:t>
            </a:r>
            <a:endParaRPr lang="en-US" b="1" baseline="0" dirty="0"/>
          </a:p>
          <a:p>
            <a:endParaRPr lang="en-US" b="1" baseline="0" dirty="0"/>
          </a:p>
        </p:txBody>
      </p:sp>
      <p:sp>
        <p:nvSpPr>
          <p:cNvPr id="4" name="Slide Number Placeholder 3"/>
          <p:cNvSpPr>
            <a:spLocks noGrp="1"/>
          </p:cNvSpPr>
          <p:nvPr>
            <p:ph type="sldNum" sz="quarter" idx="10"/>
          </p:nvPr>
        </p:nvSpPr>
        <p:spPr/>
        <p:txBody>
          <a:bodyPr/>
          <a:lstStyle/>
          <a:p>
            <a:fld id="{71A41F1F-90BE-488A-B820-D47438566D65}" type="slidenum">
              <a:rPr lang="en-US" smtClean="0"/>
              <a:t>71</a:t>
            </a:fld>
            <a:endParaRPr lang="en-US"/>
          </a:p>
        </p:txBody>
      </p:sp>
    </p:spTree>
    <p:extLst>
      <p:ext uri="{BB962C8B-B14F-4D97-AF65-F5344CB8AC3E}">
        <p14:creationId xmlns:p14="http://schemas.microsoft.com/office/powerpoint/2010/main" val="3729227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series and tiers</a:t>
            </a:r>
            <a:r>
              <a:rPr lang="en-US" baseline="0" dirty="0"/>
              <a:t> of VM sizes available within Azure; offering extremely flexible configuration of </a:t>
            </a:r>
            <a:r>
              <a:rPr lang="en-US" i="1" u="sng" baseline="0" dirty="0"/>
              <a:t>different CPU cores, memory, and performance.</a:t>
            </a:r>
          </a:p>
        </p:txBody>
      </p:sp>
      <p:sp>
        <p:nvSpPr>
          <p:cNvPr id="4" name="Slide Number Placeholder 3"/>
          <p:cNvSpPr>
            <a:spLocks noGrp="1"/>
          </p:cNvSpPr>
          <p:nvPr>
            <p:ph type="sldNum" sz="quarter" idx="10"/>
          </p:nvPr>
        </p:nvSpPr>
        <p:spPr/>
        <p:txBody>
          <a:bodyPr/>
          <a:lstStyle/>
          <a:p>
            <a:fld id="{71A41F1F-90BE-488A-B820-D47438566D65}" type="slidenum">
              <a:rPr lang="en-US" smtClean="0"/>
              <a:t>72</a:t>
            </a:fld>
            <a:endParaRPr lang="en-US"/>
          </a:p>
        </p:txBody>
      </p:sp>
    </p:spTree>
    <p:extLst>
      <p:ext uri="{BB962C8B-B14F-4D97-AF65-F5344CB8AC3E}">
        <p14:creationId xmlns:p14="http://schemas.microsoft.com/office/powerpoint/2010/main" val="542234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D-series VMs are designed to run applications that demand higher compute power and temporary disk performance.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D-series VMs provide faster processors, a higher memory-to-core ratio, and a solid-state drive (SSD) for the temporary disk. </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73</a:t>
            </a:fld>
            <a:endParaRPr lang="en-US"/>
          </a:p>
        </p:txBody>
      </p:sp>
    </p:spTree>
    <p:extLst>
      <p:ext uri="{BB962C8B-B14F-4D97-AF65-F5344CB8AC3E}">
        <p14:creationId xmlns:p14="http://schemas.microsoft.com/office/powerpoint/2010/main" val="1833533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Dv2-series, a follow-on to the original D-series, features a more powerful CPU. </a:t>
            </a:r>
          </a:p>
          <a:p>
            <a:pPr marL="171450" indent="-171450">
              <a:buFont typeface="Arial" panose="020B0604020202020204" pitchFamily="34" charset="0"/>
              <a:buChar char="•"/>
            </a:pPr>
            <a:r>
              <a:rPr lang="en-US" sz="1200" b="0" i="1" u="sng" kern="1200" dirty="0">
                <a:solidFill>
                  <a:schemeClr val="tx1"/>
                </a:solidFill>
                <a:effectLst/>
                <a:latin typeface="+mn-lt"/>
                <a:ea typeface="+mn-ea"/>
                <a:cs typeface="+mn-cs"/>
              </a:rPr>
              <a:t>The Dv2-series CPU is about 35% faster than the D-series CPU.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is based on the latest generation 2.4 GHz Intel Xeon® E5-2673 v3 (Haswell) processor, and with the Intel Turbo Boost Technology 2.0, can go up to 3.2 GHz.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Dv2-series has the same memory and disk configurations as the D-series.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74</a:t>
            </a:fld>
            <a:endParaRPr lang="en-US"/>
          </a:p>
        </p:txBody>
      </p:sp>
    </p:spTree>
    <p:extLst>
      <p:ext uri="{BB962C8B-B14F-4D97-AF65-F5344CB8AC3E}">
        <p14:creationId xmlns:p14="http://schemas.microsoft.com/office/powerpoint/2010/main" val="3733867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G-series</a:t>
            </a:r>
            <a:r>
              <a:rPr lang="en-US" baseline="0" dirty="0"/>
              <a:t> Virtual Machine sizes are the very largest sizes available in Azure. They support very large memory capacity, up to 448 GB, as well as up to 64 TB or storage on the high end.</a:t>
            </a:r>
          </a:p>
          <a:p>
            <a:endParaRPr lang="en-US" baseline="0" dirty="0"/>
          </a:p>
          <a:p>
            <a:r>
              <a:rPr lang="en-US" baseline="0" dirty="0"/>
              <a:t>N-series</a:t>
            </a:r>
          </a:p>
          <a:p>
            <a:r>
              <a:rPr lang="en-US" sz="1200" b="1" i="0" kern="1200" dirty="0">
                <a:solidFill>
                  <a:schemeClr val="tx1"/>
                </a:solidFill>
                <a:effectLst/>
                <a:latin typeface="+mn-lt"/>
                <a:ea typeface="+mn-ea"/>
                <a:cs typeface="+mn-cs"/>
              </a:rPr>
              <a:t>Today we’re excited to announce a variant of G-series, the GS-series, which combines the compute power of G-series with the performance of Premium Storage to create powerful VMs for your most storage and compute intensive applications. Powered by the Intel Xeon E5 v3 family processors, the GS-series can have up to 64TB of storage, provide 80,000 IOPs (storage I/</a:t>
            </a:r>
            <a:r>
              <a:rPr lang="en-US" sz="1200" b="1" i="0" kern="1200" dirty="0" err="1">
                <a:solidFill>
                  <a:schemeClr val="tx1"/>
                </a:solidFill>
                <a:effectLst/>
                <a:latin typeface="+mn-lt"/>
                <a:ea typeface="+mn-ea"/>
                <a:cs typeface="+mn-cs"/>
              </a:rPr>
              <a:t>Os</a:t>
            </a:r>
            <a:r>
              <a:rPr lang="en-US" sz="1200" b="1" i="0" kern="1200" dirty="0">
                <a:solidFill>
                  <a:schemeClr val="tx1"/>
                </a:solidFill>
                <a:effectLst/>
                <a:latin typeface="+mn-lt"/>
                <a:ea typeface="+mn-ea"/>
                <a:cs typeface="+mn-cs"/>
              </a:rPr>
              <a:t> per second) and deliver 2,000 MB/s of storage throughput. The GS-series offers the highest disk throughput, by more than double, of any VM offered by any other </a:t>
            </a:r>
            <a:r>
              <a:rPr lang="en-US" sz="1200" b="1" i="0" kern="1200" dirty="0" err="1">
                <a:solidFill>
                  <a:schemeClr val="tx1"/>
                </a:solidFill>
                <a:effectLst/>
                <a:latin typeface="+mn-lt"/>
                <a:ea typeface="+mn-ea"/>
                <a:cs typeface="+mn-cs"/>
              </a:rPr>
              <a:t>hyperscale</a:t>
            </a:r>
            <a:r>
              <a:rPr lang="en-US" sz="1200" b="1" i="0" kern="1200" dirty="0">
                <a:solidFill>
                  <a:schemeClr val="tx1"/>
                </a:solidFill>
                <a:effectLst/>
                <a:latin typeface="+mn-lt"/>
                <a:ea typeface="+mn-ea"/>
                <a:cs typeface="+mn-cs"/>
              </a:rPr>
              <a:t> public cloud provider. Furthermore, both the G-series and GS-series offer up to 20 </a:t>
            </a:r>
            <a:r>
              <a:rPr lang="en-US" sz="1200" b="1" i="0" kern="1200" dirty="0" err="1">
                <a:solidFill>
                  <a:schemeClr val="tx1"/>
                </a:solidFill>
                <a:effectLst/>
                <a:latin typeface="+mn-lt"/>
                <a:ea typeface="+mn-ea"/>
                <a:cs typeface="+mn-cs"/>
              </a:rPr>
              <a:t>Gbps</a:t>
            </a:r>
            <a:r>
              <a:rPr lang="en-US" sz="1200" b="1" i="0" kern="1200" dirty="0">
                <a:solidFill>
                  <a:schemeClr val="tx1"/>
                </a:solidFill>
                <a:effectLst/>
                <a:latin typeface="+mn-lt"/>
                <a:ea typeface="+mn-ea"/>
                <a:cs typeface="+mn-cs"/>
              </a:rPr>
              <a:t> of network bandwidth, more than double that of the closest VMs of any </a:t>
            </a:r>
            <a:r>
              <a:rPr lang="en-US" sz="1200" b="1" i="0" kern="1200" dirty="0" err="1">
                <a:solidFill>
                  <a:schemeClr val="tx1"/>
                </a:solidFill>
                <a:effectLst/>
                <a:latin typeface="+mn-lt"/>
                <a:ea typeface="+mn-ea"/>
                <a:cs typeface="+mn-cs"/>
              </a:rPr>
              <a:t>hyperscale</a:t>
            </a:r>
            <a:r>
              <a:rPr lang="en-US" sz="1200" b="1" i="0" kern="1200" dirty="0">
                <a:solidFill>
                  <a:schemeClr val="tx1"/>
                </a:solidFill>
                <a:effectLst/>
                <a:latin typeface="+mn-lt"/>
                <a:ea typeface="+mn-ea"/>
                <a:cs typeface="+mn-cs"/>
              </a:rPr>
              <a:t> public cloud provider.</a:t>
            </a:r>
            <a:r>
              <a:rPr lang="en-US" b="1" baseline="0" dirty="0"/>
              <a:t>es VMs will be adding the ability to have access to </a:t>
            </a:r>
            <a:r>
              <a:rPr lang="en-US" b="1" baseline="0" dirty="0" err="1"/>
              <a:t>Nvidia</a:t>
            </a:r>
            <a:r>
              <a:rPr lang="en-US" b="1" baseline="0" dirty="0"/>
              <a:t> GPUs within Azure.</a:t>
            </a:r>
          </a:p>
          <a:p>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D-Series and DS-Series Price Cuts, VM Diagnostic Support and Service Bus Premium Messaging</a:t>
            </a:r>
          </a:p>
          <a:p>
            <a:endParaRPr lang="en-US" b="1" dirty="0"/>
          </a:p>
        </p:txBody>
      </p:sp>
      <p:sp>
        <p:nvSpPr>
          <p:cNvPr id="4" name="Slide Number Placeholder 3"/>
          <p:cNvSpPr>
            <a:spLocks noGrp="1"/>
          </p:cNvSpPr>
          <p:nvPr>
            <p:ph type="sldNum" sz="quarter" idx="10"/>
          </p:nvPr>
        </p:nvSpPr>
        <p:spPr/>
        <p:txBody>
          <a:bodyPr/>
          <a:lstStyle/>
          <a:p>
            <a:fld id="{71A41F1F-90BE-488A-B820-D47438566D65}" type="slidenum">
              <a:rPr lang="en-US" smtClean="0"/>
              <a:t>75</a:t>
            </a:fld>
            <a:endParaRPr lang="en-US"/>
          </a:p>
        </p:txBody>
      </p:sp>
    </p:spTree>
    <p:extLst>
      <p:ext uri="{BB962C8B-B14F-4D97-AF65-F5344CB8AC3E}">
        <p14:creationId xmlns:p14="http://schemas.microsoft.com/office/powerpoint/2010/main" val="532687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G-series VMs offer the most memory and run on hosts that have Intel Xeon E5 V3 family processors.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76</a:t>
            </a:fld>
            <a:endParaRPr lang="en-US"/>
          </a:p>
        </p:txBody>
      </p:sp>
    </p:spTree>
    <p:extLst>
      <p:ext uri="{BB962C8B-B14F-4D97-AF65-F5344CB8AC3E}">
        <p14:creationId xmlns:p14="http://schemas.microsoft.com/office/powerpoint/2010/main" val="3120372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1" u="sng" dirty="0"/>
              <a:t>F-Series</a:t>
            </a:r>
            <a:r>
              <a:rPr lang="en-US" i="1" u="sng" baseline="0" dirty="0"/>
              <a:t> VMs</a:t>
            </a:r>
            <a:r>
              <a:rPr lang="en-US" i="1" u="sng" dirty="0"/>
              <a:t> are based on the 2.4 GHz Intel Xeon® E5-2673 v3 (Haswell) processor, which can achieve clock speeds as high as 3.1 GHz with the Intel Turbo Boost Technology 2.0</a:t>
            </a:r>
            <a:r>
              <a:rPr lang="en-US" i="0" u="none" dirty="0"/>
              <a:t>. </a:t>
            </a:r>
            <a:r>
              <a:rPr lang="en-US" i="1" u="sng" dirty="0"/>
              <a:t>This is the same CPU performance as the Dv2-Series of VMs with 2GB of memory per CPU core at a lower per-hour price. This will put the new F-Series as the best value in a price-performance position in Azure based on the list price of F-Series divided by the Azure Compute Unit (ACU) per core. More information on ACU can be found </a:t>
            </a:r>
            <a:r>
              <a:rPr lang="en-US" i="1" u="sng" dirty="0">
                <a:hlinkClick r:id="rId3"/>
              </a:rPr>
              <a:t>here</a:t>
            </a:r>
            <a:r>
              <a:rPr lang="en-US" i="1" u="sng" dirty="0"/>
              <a:t>.</a:t>
            </a:r>
          </a:p>
          <a:p>
            <a:pPr marL="171450" indent="-171450">
              <a:buFont typeface="Arial" panose="020B0604020202020204" pitchFamily="34" charset="0"/>
              <a:buChar char="•"/>
            </a:pPr>
            <a:r>
              <a:rPr lang="en-US" dirty="0"/>
              <a:t>The F-Series VMs are an excellent choice for gaming servers, web servers and batch processing. Any workload which does not need as much memory or local SSD per CPU core will benefit from the value of the F-Series. The F-Series sizes range from one to 16 CPU cores with options for both standard and premium storage optimized sizes.</a:t>
            </a:r>
          </a:p>
          <a:p>
            <a:pPr marL="171450" indent="-171450">
              <a:buFont typeface="Arial" panose="020B0604020202020204" pitchFamily="34" charset="0"/>
              <a:buChar char="•"/>
            </a:pPr>
            <a:r>
              <a:rPr lang="en-US" dirty="0"/>
              <a:t>The naming of the F-Series sizes introduces a new standard in VM size naming for Azure. For this series and VM sizes released in the future, the numeric value after the family name letter will match the number of CPU cores. Additional capabilities, such as optimized for premium storage, will be designated by letters following the numeric CPU core count. This naming format will be used for future VM sizes released, but we will not retroactively change the names of any existing VM sizes which have been released.</a:t>
            </a:r>
          </a:p>
        </p:txBody>
      </p:sp>
      <p:sp>
        <p:nvSpPr>
          <p:cNvPr id="4" name="Slide Number Placeholder 3"/>
          <p:cNvSpPr>
            <a:spLocks noGrp="1"/>
          </p:cNvSpPr>
          <p:nvPr>
            <p:ph type="sldNum" sz="quarter" idx="10"/>
          </p:nvPr>
        </p:nvSpPr>
        <p:spPr/>
        <p:txBody>
          <a:bodyPr/>
          <a:lstStyle/>
          <a:p>
            <a:fld id="{71A41F1F-90BE-488A-B820-D47438566D65}" type="slidenum">
              <a:rPr lang="en-US" smtClean="0"/>
              <a:t>78</a:t>
            </a:fld>
            <a:endParaRPr lang="en-US"/>
          </a:p>
        </p:txBody>
      </p:sp>
    </p:spTree>
    <p:extLst>
      <p:ext uri="{BB962C8B-B14F-4D97-AF65-F5344CB8AC3E}">
        <p14:creationId xmlns:p14="http://schemas.microsoft.com/office/powerpoint/2010/main" val="2061417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Standard</a:t>
            </a:r>
            <a:r>
              <a:rPr lang="en-US" baseline="0" dirty="0"/>
              <a:t> Storage is available for all VMs in the Standard Tier.</a:t>
            </a:r>
          </a:p>
          <a:p>
            <a:pPr marL="628650" lvl="1" indent="-171450">
              <a:buFont typeface="Arial" panose="020B0604020202020204" pitchFamily="34" charset="0"/>
              <a:buChar char="•"/>
            </a:pPr>
            <a:r>
              <a:rPr lang="en-US" i="1" u="sng" baseline="0" dirty="0"/>
              <a:t>With Standard Storage you only pay for the space that is used.  If you have a 1TB volume with only 275GB of data on it, then you only pay for the 275GB.</a:t>
            </a:r>
          </a:p>
          <a:p>
            <a:pPr marL="628650" lvl="1" indent="-171450">
              <a:buFont typeface="Arial" panose="020B0604020202020204" pitchFamily="34" charset="0"/>
              <a:buChar char="•"/>
            </a:pPr>
            <a:r>
              <a:rPr lang="en-US" i="1" u="sng" baseline="0" dirty="0"/>
              <a:t>Standard Tier does both Local Redundant Storage and Geo-Redundant Storage of Data.</a:t>
            </a:r>
          </a:p>
          <a:p>
            <a:pPr marL="171450" indent="-171450">
              <a:buFont typeface="Arial" panose="020B0604020202020204" pitchFamily="34" charset="0"/>
              <a:buChar char="•"/>
            </a:pPr>
            <a:r>
              <a:rPr lang="en-US" i="1" u="sng" baseline="0" dirty="0"/>
              <a:t>Premium is only available to DS or GS VMs.</a:t>
            </a:r>
          </a:p>
          <a:p>
            <a:pPr marL="628650" lvl="1" indent="-171450">
              <a:buFont typeface="Arial" panose="020B0604020202020204" pitchFamily="34" charset="0"/>
              <a:buChar char="•"/>
            </a:pPr>
            <a:r>
              <a:rPr lang="en-US" i="1" u="sng" baseline="0" dirty="0"/>
              <a:t>Only supports Local Redundant Storage with 3 Copies in a Azure Region.</a:t>
            </a:r>
          </a:p>
          <a:p>
            <a:pPr marL="628650" lvl="1" indent="-171450">
              <a:buFont typeface="Arial" panose="020B0604020202020204" pitchFamily="34" charset="0"/>
              <a:buChar char="•"/>
            </a:pPr>
            <a:r>
              <a:rPr lang="en-US" i="1" u="sng" baseline="0" dirty="0"/>
              <a:t>Premium Storage is billed on the size of the disk whether the volume is completely filled on not doesn’t matter.  If you purchase 1TB volume you will be changed for that volume even there are zero GB used.</a:t>
            </a:r>
            <a:endParaRPr lang="en-US" i="1" u="sng" dirty="0"/>
          </a:p>
        </p:txBody>
      </p:sp>
      <p:sp>
        <p:nvSpPr>
          <p:cNvPr id="4" name="Slide Number Placeholder 3"/>
          <p:cNvSpPr>
            <a:spLocks noGrp="1"/>
          </p:cNvSpPr>
          <p:nvPr>
            <p:ph type="sldNum" sz="quarter" idx="10"/>
          </p:nvPr>
        </p:nvSpPr>
        <p:spPr/>
        <p:txBody>
          <a:bodyPr/>
          <a:lstStyle/>
          <a:p>
            <a:fld id="{71A41F1F-90BE-488A-B820-D47438566D65}" type="slidenum">
              <a:rPr lang="en-US" smtClean="0"/>
              <a:t>79</a:t>
            </a:fld>
            <a:endParaRPr lang="en-US"/>
          </a:p>
        </p:txBody>
      </p:sp>
    </p:spTree>
    <p:extLst>
      <p:ext uri="{BB962C8B-B14F-4D97-AF65-F5344CB8AC3E}">
        <p14:creationId xmlns:p14="http://schemas.microsoft.com/office/powerpoint/2010/main" val="42253515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a:t>
            </a:r>
            <a:r>
              <a:rPr lang="en-US" baseline="0" dirty="0"/>
              <a:t> in Azure use disks just like typical VMs and behave just as they would under other circumstances</a:t>
            </a:r>
          </a:p>
          <a:p>
            <a:r>
              <a:rPr lang="en-US" baseline="0" dirty="0"/>
              <a:t>&lt;click&gt;</a:t>
            </a:r>
          </a:p>
          <a:p>
            <a:r>
              <a:rPr lang="en-US" i="1" u="sng" baseline="0" dirty="0" err="1"/>
              <a:t>Alls</a:t>
            </a:r>
            <a:r>
              <a:rPr lang="en-US" i="1" u="sng" baseline="0" dirty="0"/>
              <a:t> Disks that are connected to a VM will be talking to Azure Storage using the Blob Service via Page Blobs.  Block Blobs are not supported for VMs.</a:t>
            </a:r>
          </a:p>
          <a:p>
            <a:r>
              <a:rPr lang="en-US" baseline="0" dirty="0"/>
              <a:t>&lt;click&gt;</a:t>
            </a:r>
          </a:p>
          <a:p>
            <a:r>
              <a:rPr lang="en-US" i="1" u="sng" baseline="0" dirty="0"/>
              <a:t>On All VMs, with the exception of the DS and GS series, the D:\ Drive is a Non-persistent local storage.  </a:t>
            </a:r>
            <a:r>
              <a:rPr lang="en-US" baseline="0" dirty="0"/>
              <a:t>Data on this drive will be lost under certain </a:t>
            </a:r>
            <a:r>
              <a:rPr lang="en-US" baseline="0" dirty="0" err="1"/>
              <a:t>circumstanes</a:t>
            </a:r>
            <a:r>
              <a:rPr lang="en-US" baseline="0" dirty="0"/>
              <a:t> which are out of the administrators control.  Don’t put data here you aren’t willing to lose.</a:t>
            </a:r>
          </a:p>
          <a:p>
            <a:endParaRPr lang="en-US" baseline="0" dirty="0"/>
          </a:p>
          <a:p>
            <a:r>
              <a:rPr lang="en-US" b="1" baseline="0" dirty="0" err="1"/>
              <a:t>Whats</a:t>
            </a:r>
            <a:r>
              <a:rPr lang="en-US" b="1" baseline="0" dirty="0"/>
              <a:t> is RIAD-</a:t>
            </a:r>
            <a:r>
              <a:rPr lang="en-US" sz="1200" b="1" i="0" kern="1200" dirty="0">
                <a:solidFill>
                  <a:schemeClr val="tx1"/>
                </a:solidFill>
                <a:effectLst/>
                <a:latin typeface="+mn-lt"/>
                <a:ea typeface="+mn-ea"/>
                <a:cs typeface="+mn-cs"/>
              </a:rPr>
              <a:t>RAID (originally redundant array of inexpensive disks, now commonly redundant array of independent disks) is a data storage virtualization technology that combines multiple physical disk drive components into a single logical unit for the purposes of data redundancy, performance improvement, or both.</a:t>
            </a:r>
            <a:endParaRPr lang="en-US" b="1" baseline="0" dirty="0"/>
          </a:p>
        </p:txBody>
      </p:sp>
      <p:sp>
        <p:nvSpPr>
          <p:cNvPr id="4" name="Slide Number Placeholder 3"/>
          <p:cNvSpPr>
            <a:spLocks noGrp="1"/>
          </p:cNvSpPr>
          <p:nvPr>
            <p:ph type="sldNum" sz="quarter" idx="10"/>
          </p:nvPr>
        </p:nvSpPr>
        <p:spPr/>
        <p:txBody>
          <a:bodyPr/>
          <a:lstStyle/>
          <a:p>
            <a:fld id="{71A41F1F-90BE-488A-B820-D47438566D65}" type="slidenum">
              <a:rPr lang="en-US" smtClean="0"/>
              <a:t>80</a:t>
            </a:fld>
            <a:endParaRPr lang="en-US"/>
          </a:p>
        </p:txBody>
      </p:sp>
    </p:spTree>
    <p:extLst>
      <p:ext uri="{BB962C8B-B14F-4D97-AF65-F5344CB8AC3E}">
        <p14:creationId xmlns:p14="http://schemas.microsoft.com/office/powerpoint/2010/main" val="1935786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5/16/2017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96199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VMs Disks are replicated 3</a:t>
            </a:r>
            <a:r>
              <a:rPr lang="en-US" baseline="0" dirty="0"/>
              <a:t> times in the Azure Region where the VM and Storage account are located.</a:t>
            </a:r>
          </a:p>
          <a:p>
            <a:r>
              <a:rPr lang="en-US" baseline="0" dirty="0"/>
              <a:t>&lt;click&gt;</a:t>
            </a:r>
          </a:p>
          <a:p>
            <a:r>
              <a:rPr lang="en-US" baseline="0" dirty="0"/>
              <a:t>You have the option of using Geo-Replication to have that data replicated to another Azure Region</a:t>
            </a:r>
          </a:p>
          <a:p>
            <a:r>
              <a:rPr lang="en-US" baseline="0" dirty="0"/>
              <a:t>&lt;click&gt;</a:t>
            </a:r>
          </a:p>
          <a:p>
            <a:r>
              <a:rPr lang="en-US" i="1" u="sng" baseline="0" dirty="0"/>
              <a:t>The Data in the second region will also be replicated 3 times.  Note that Geo-Replication is only available for Standard storage at this time.</a:t>
            </a:r>
          </a:p>
        </p:txBody>
      </p:sp>
      <p:sp>
        <p:nvSpPr>
          <p:cNvPr id="4" name="Slide Number Placeholder 3"/>
          <p:cNvSpPr>
            <a:spLocks noGrp="1"/>
          </p:cNvSpPr>
          <p:nvPr>
            <p:ph type="sldNum" sz="quarter" idx="10"/>
          </p:nvPr>
        </p:nvSpPr>
        <p:spPr/>
        <p:txBody>
          <a:bodyPr/>
          <a:lstStyle/>
          <a:p>
            <a:fld id="{71A41F1F-90BE-488A-B820-D47438566D65}"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3422029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b="0" i="1" u="sng" kern="1200" dirty="0">
                <a:solidFill>
                  <a:schemeClr val="tx1"/>
                </a:solidFill>
                <a:effectLst/>
                <a:latin typeface="+mn-lt"/>
                <a:ea typeface="+mn-ea"/>
                <a:cs typeface="+mn-cs"/>
              </a:rPr>
              <a:t>DS-series VMs can use Premium Storage, which provides high-performance, low-latency storage for I/O intensive workloads. </a:t>
            </a:r>
          </a:p>
          <a:p>
            <a:pPr marL="285750" indent="-285750">
              <a:buFont typeface="Arial" panose="020B0604020202020204" pitchFamily="34" charset="0"/>
              <a:buChar char="•"/>
            </a:pPr>
            <a:r>
              <a:rPr lang="en-US" sz="1200" b="0" i="1" u="sng" kern="1200" dirty="0">
                <a:solidFill>
                  <a:schemeClr val="tx1"/>
                </a:solidFill>
                <a:effectLst/>
                <a:latin typeface="+mn-lt"/>
                <a:ea typeface="+mn-ea"/>
                <a:cs typeface="+mn-cs"/>
              </a:rPr>
              <a:t>These VMs use solid-state drives (SSDs) to host a virtual machine’s disks and also provide a local SSD disk cache. </a:t>
            </a:r>
          </a:p>
          <a:p>
            <a:pPr marL="285750" indent="-285750">
              <a:buFont typeface="Arial" panose="020B0604020202020204" pitchFamily="34" charset="0"/>
              <a:buChar char="•"/>
            </a:pPr>
            <a:r>
              <a:rPr lang="en-US" sz="1200" b="0" i="1" u="sng" kern="1200" dirty="0">
                <a:solidFill>
                  <a:schemeClr val="tx1"/>
                </a:solidFill>
                <a:effectLst/>
                <a:latin typeface="+mn-lt"/>
                <a:ea typeface="+mn-ea"/>
                <a:cs typeface="+mn-cs"/>
              </a:rPr>
              <a:t>Premium Storage is only available in certain regions.</a:t>
            </a:r>
            <a:endParaRPr lang="en-US" i="1" u="sng" dirty="0"/>
          </a:p>
        </p:txBody>
      </p:sp>
      <p:sp>
        <p:nvSpPr>
          <p:cNvPr id="4" name="Slide Number Placeholder 3"/>
          <p:cNvSpPr>
            <a:spLocks noGrp="1"/>
          </p:cNvSpPr>
          <p:nvPr>
            <p:ph type="sldNum" sz="quarter" idx="10"/>
          </p:nvPr>
        </p:nvSpPr>
        <p:spPr/>
        <p:txBody>
          <a:bodyPr/>
          <a:lstStyle/>
          <a:p>
            <a:fld id="{71A41F1F-90BE-488A-B820-D47438566D65}" type="slidenum">
              <a:rPr lang="en-US" smtClean="0"/>
              <a:t>82</a:t>
            </a:fld>
            <a:endParaRPr lang="en-US"/>
          </a:p>
        </p:txBody>
      </p:sp>
    </p:spTree>
    <p:extLst>
      <p:ext uri="{BB962C8B-B14F-4D97-AF65-F5344CB8AC3E}">
        <p14:creationId xmlns:p14="http://schemas.microsoft.com/office/powerpoint/2010/main" val="4280828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b="0" i="1" u="sng" kern="1200" dirty="0">
                <a:solidFill>
                  <a:schemeClr val="tx1"/>
                </a:solidFill>
                <a:effectLst/>
                <a:latin typeface="+mn-lt"/>
                <a:ea typeface="+mn-ea"/>
                <a:cs typeface="+mn-cs"/>
              </a:rPr>
              <a:t>GS-series VMs can use Premium Storage, which provides high-performance, low-latency storage for I/O intensive workloads. </a:t>
            </a:r>
          </a:p>
          <a:p>
            <a:pPr marL="285750" indent="-285750">
              <a:buFont typeface="Arial" panose="020B0604020202020204" pitchFamily="34" charset="0"/>
              <a:buChar char="•"/>
            </a:pPr>
            <a:r>
              <a:rPr lang="en-US" sz="1200" b="0" i="0" kern="1200" dirty="0">
                <a:solidFill>
                  <a:schemeClr val="tx1"/>
                </a:solidFill>
                <a:effectLst/>
                <a:latin typeface="+mn-lt"/>
                <a:ea typeface="+mn-ea"/>
                <a:cs typeface="+mn-cs"/>
              </a:rPr>
              <a:t>These VMs use solid-state drives (SSDs) to host a virtual machine’s disks and also provide a local SSD disk cache. </a:t>
            </a:r>
          </a:p>
          <a:p>
            <a:pPr marL="285750" indent="-285750">
              <a:buFont typeface="Arial" panose="020B0604020202020204" pitchFamily="34" charset="0"/>
              <a:buChar char="•"/>
            </a:pPr>
            <a:r>
              <a:rPr lang="en-US" sz="1200" b="0" i="0" kern="1200" dirty="0">
                <a:solidFill>
                  <a:schemeClr val="tx1"/>
                </a:solidFill>
                <a:effectLst/>
                <a:latin typeface="+mn-lt"/>
                <a:ea typeface="+mn-ea"/>
                <a:cs typeface="+mn-cs"/>
              </a:rPr>
              <a:t>Premium Storage is only available in certain regions.</a:t>
            </a:r>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83</a:t>
            </a:fld>
            <a:endParaRPr lang="en-US"/>
          </a:p>
        </p:txBody>
      </p:sp>
    </p:spTree>
    <p:extLst>
      <p:ext uri="{BB962C8B-B14F-4D97-AF65-F5344CB8AC3E}">
        <p14:creationId xmlns:p14="http://schemas.microsoft.com/office/powerpoint/2010/main" val="902838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naming of the F-Series sizes introduces a new standard in VM size naming for Azure. For this series and VM sizes released in the future, </a:t>
            </a:r>
            <a:r>
              <a:rPr lang="en-US" i="1" u="sng" dirty="0"/>
              <a:t>the numeric value after the family name letter will match the number of CPU cores</a:t>
            </a:r>
            <a:r>
              <a:rPr lang="en-US" i="0" u="none" dirty="0"/>
              <a:t>. </a:t>
            </a:r>
            <a:r>
              <a:rPr lang="en-US" i="1" u="sng" dirty="0"/>
              <a:t>Additional capabilities, such as optimized for premium storage, will be designated by letters </a:t>
            </a:r>
            <a:r>
              <a:rPr lang="en-US" dirty="0"/>
              <a:t>following the numeric CPU core count. This naming format will be used for future VM sizes released, but we will not retroactively change the names of any existing VM sizes which have been released.</a:t>
            </a:r>
          </a:p>
        </p:txBody>
      </p:sp>
      <p:sp>
        <p:nvSpPr>
          <p:cNvPr id="4" name="Slide Number Placeholder 3"/>
          <p:cNvSpPr>
            <a:spLocks noGrp="1"/>
          </p:cNvSpPr>
          <p:nvPr>
            <p:ph type="sldNum" sz="quarter" idx="10"/>
          </p:nvPr>
        </p:nvSpPr>
        <p:spPr/>
        <p:txBody>
          <a:bodyPr/>
          <a:lstStyle/>
          <a:p>
            <a:fld id="{71A41F1F-90BE-488A-B820-D47438566D65}" type="slidenum">
              <a:rPr lang="en-US" smtClean="0"/>
              <a:t>84</a:t>
            </a:fld>
            <a:endParaRPr lang="en-US"/>
          </a:p>
        </p:txBody>
      </p:sp>
    </p:spTree>
    <p:extLst>
      <p:ext uri="{BB962C8B-B14F-4D97-AF65-F5344CB8AC3E}">
        <p14:creationId xmlns:p14="http://schemas.microsoft.com/office/powerpoint/2010/main" val="423645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N-Series VMs are split into two categories. With the NC-Series (compute-focused GPUs), you will be able to run compute intensive HPC workloads using CUDA or OpenCL. This SKU is powered by Tesla K80 GPUs and offers the fastest computational GPU available in the public cloud. Furthermore, unlike other providers, these new SKUs expose the GPUs through discreet device assignment (DDA) which results in close to bare-metal performance. You can now crunch through data much faster with CUDA across many scenarios including energy exploration applications, crash simulations, ray traced rendering, deep learning and more. The Tesla K80 delivers 4992 CUDA cores with a dual-GPU design, up to 2.91 Teraflops of double-precision and up to 8.93 Teraflops of single-precision performance.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preview will start in South Central region initially and will expand to additional regions in the next couple of months as we approach General Availability before the end of the year. (2016)</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https://azure.microsoft.com/en-us/blog/azure-n-series-preview-availability/</a:t>
            </a:r>
          </a:p>
        </p:txBody>
      </p:sp>
      <p:sp>
        <p:nvSpPr>
          <p:cNvPr id="4" name="Slide Number Placeholder 3"/>
          <p:cNvSpPr>
            <a:spLocks noGrp="1"/>
          </p:cNvSpPr>
          <p:nvPr>
            <p:ph type="sldNum" sz="quarter" idx="10"/>
          </p:nvPr>
        </p:nvSpPr>
        <p:spPr/>
        <p:txBody>
          <a:bodyPr/>
          <a:lstStyle/>
          <a:p>
            <a:fld id="{71A41F1F-90BE-488A-B820-D47438566D65}" type="slidenum">
              <a:rPr lang="en-US" smtClean="0"/>
              <a:t>85</a:t>
            </a:fld>
            <a:endParaRPr lang="en-US"/>
          </a:p>
        </p:txBody>
      </p:sp>
    </p:spTree>
    <p:extLst>
      <p:ext uri="{BB962C8B-B14F-4D97-AF65-F5344CB8AC3E}">
        <p14:creationId xmlns:p14="http://schemas.microsoft.com/office/powerpoint/2010/main" val="22305291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NV-Series is focused more on visualization. Data movement has traditionally been a challenge with HPC scenarios using large datasets produced in the cloud. With the Azure NV-Series, you’ll be able to use Tesla M60 GPUs and NVIDIA GRID in Azure for desktop accelerated applications and virtual desktops. With these powerful visualization GPUs in Azure, you will be able to visualize graphic-intensive workflows to get superior graphics capability and run single precision workloads such as encoding and rendering. The Tesla M60 delivers 4096 CUDA cores in a dual-GPU design with up to 36 streams of 1080p H.264.</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preview will start in South Central region initially and will expand to additional regions in the next couple of months as we approach General Availability before the end of the year. (2016)</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https://azure.microsoft.com/en-us/blog/azure-n-series-preview-availability/</a:t>
            </a:r>
          </a:p>
        </p:txBody>
      </p:sp>
      <p:sp>
        <p:nvSpPr>
          <p:cNvPr id="4" name="Slide Number Placeholder 3"/>
          <p:cNvSpPr>
            <a:spLocks noGrp="1"/>
          </p:cNvSpPr>
          <p:nvPr>
            <p:ph type="sldNum" sz="quarter" idx="10"/>
          </p:nvPr>
        </p:nvSpPr>
        <p:spPr/>
        <p:txBody>
          <a:bodyPr/>
          <a:lstStyle/>
          <a:p>
            <a:fld id="{71A41F1F-90BE-488A-B820-D47438566D65}" type="slidenum">
              <a:rPr lang="en-US" smtClean="0"/>
              <a:t>86</a:t>
            </a:fld>
            <a:endParaRPr lang="en-US"/>
          </a:p>
        </p:txBody>
      </p:sp>
    </p:spTree>
    <p:extLst>
      <p:ext uri="{BB962C8B-B14F-4D97-AF65-F5344CB8AC3E}">
        <p14:creationId xmlns:p14="http://schemas.microsoft.com/office/powerpoint/2010/main" val="2056073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t>
            </a:r>
            <a:r>
              <a:rPr lang="en-US" b="1" u="sng" dirty="0"/>
              <a:t>provides 4</a:t>
            </a:r>
            <a:r>
              <a:rPr lang="en-US" b="1" u="sng" baseline="0" dirty="0"/>
              <a:t> different methods for creating Virtual Machines</a:t>
            </a:r>
            <a:r>
              <a:rPr lang="en-US" baseline="0" dirty="0"/>
              <a:t>.</a:t>
            </a:r>
          </a:p>
          <a:p>
            <a:endParaRPr lang="en-US" baseline="0" dirty="0"/>
          </a:p>
          <a:p>
            <a:pPr marL="171450" indent="-171450">
              <a:buFont typeface="Arial" panose="020B0604020202020204" pitchFamily="34" charset="0"/>
              <a:buChar char="•"/>
            </a:pPr>
            <a:r>
              <a:rPr lang="en-US" baseline="0" dirty="0"/>
              <a:t>The Portal requires the least skill, but can be prone to </a:t>
            </a:r>
            <a:r>
              <a:rPr lang="en-US" i="1" u="sng" baseline="0" dirty="0"/>
              <a:t>mistakes given the nature of humans filling in forms to provide the details of the VM.</a:t>
            </a:r>
          </a:p>
          <a:p>
            <a:pPr marL="171450" indent="-171450">
              <a:buFont typeface="Arial" panose="020B0604020202020204" pitchFamily="34" charset="0"/>
              <a:buChar char="•"/>
            </a:pPr>
            <a:r>
              <a:rPr lang="en-US" i="1" u="sng" baseline="0" dirty="0"/>
              <a:t>PowerShell</a:t>
            </a:r>
            <a:r>
              <a:rPr lang="en-US" baseline="0" dirty="0"/>
              <a:t> require more skill and if used in a systematic way can be very reliable given the nature of repeatability.  It is possible to just create a machine “on the fly” using PowerShell which makes it just as prone to error as the portal might be.</a:t>
            </a:r>
          </a:p>
          <a:p>
            <a:pPr marL="171450" indent="-171450">
              <a:buFont typeface="Arial" panose="020B0604020202020204" pitchFamily="34" charset="0"/>
              <a:buChar char="•"/>
            </a:pPr>
            <a:r>
              <a:rPr lang="en-US" i="1" u="sng" baseline="0" dirty="0"/>
              <a:t>Azure CLI (or X-plat CLI) is </a:t>
            </a:r>
            <a:r>
              <a:rPr lang="en-US" baseline="0" dirty="0"/>
              <a:t>the Open Source, Cross-Platform Command Line tool for Azure management.</a:t>
            </a:r>
          </a:p>
          <a:p>
            <a:pPr marL="171450" indent="-171450">
              <a:buFont typeface="Arial" panose="020B0604020202020204" pitchFamily="34" charset="0"/>
              <a:buChar char="•"/>
            </a:pPr>
            <a:r>
              <a:rPr lang="en-US" i="1" u="sng" baseline="0" dirty="0"/>
              <a:t>Developers could use the REST API </a:t>
            </a:r>
            <a:r>
              <a:rPr lang="en-US" baseline="0" dirty="0"/>
              <a:t>to develop their own custom portal to create machines by “talking” directly to Azure.  This would most likely be the least error prone since the code would have to be developed and tested prior to widespread use.</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87</a:t>
            </a:fld>
            <a:endParaRPr lang="en-US"/>
          </a:p>
        </p:txBody>
      </p:sp>
    </p:spTree>
    <p:extLst>
      <p:ext uri="{BB962C8B-B14F-4D97-AF65-F5344CB8AC3E}">
        <p14:creationId xmlns:p14="http://schemas.microsoft.com/office/powerpoint/2010/main" val="12672484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Connecting to Windows VMs in Azure is</a:t>
            </a:r>
            <a:r>
              <a:rPr lang="en-US" baseline="0" dirty="0"/>
              <a:t> accomplished using the portal and a simple user name and password combination. </a:t>
            </a:r>
            <a:r>
              <a:rPr lang="en-US" i="1" u="sng" baseline="0" dirty="0"/>
              <a:t>The actions taken by the user are much the same as when using the AWS Console,</a:t>
            </a:r>
            <a:r>
              <a:rPr lang="en-US" baseline="0" dirty="0"/>
              <a:t> </a:t>
            </a:r>
            <a:r>
              <a:rPr lang="en-US" i="1" u="sng" baseline="0" dirty="0"/>
              <a:t>but in AWS you are required to provide and private key in order to decrypt the password.</a:t>
            </a:r>
          </a:p>
          <a:p>
            <a:pPr marL="285750" indent="-285750">
              <a:buFont typeface="Arial" panose="020B0604020202020204" pitchFamily="34" charset="0"/>
              <a:buChar char="•"/>
            </a:pPr>
            <a:r>
              <a:rPr lang="en-US" i="1" u="sng" baseline="0" dirty="0"/>
              <a:t>Azure Allows a user to connect to Linux VMs using SSH or Username and Password combinations.</a:t>
            </a:r>
            <a:endParaRPr lang="en-US" i="1" u="sng"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88</a:t>
            </a:fld>
            <a:endParaRPr lang="en-US"/>
          </a:p>
        </p:txBody>
      </p:sp>
    </p:spTree>
    <p:extLst>
      <p:ext uri="{BB962C8B-B14F-4D97-AF65-F5344CB8AC3E}">
        <p14:creationId xmlns:p14="http://schemas.microsoft.com/office/powerpoint/2010/main" val="14889297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 support two Stopped</a:t>
            </a:r>
            <a:r>
              <a:rPr lang="en-US" baseline="0" dirty="0"/>
              <a:t> Statues</a:t>
            </a:r>
          </a:p>
          <a:p>
            <a:r>
              <a:rPr lang="en-US" baseline="0" dirty="0"/>
              <a:t>&lt;click&gt;</a:t>
            </a:r>
          </a:p>
          <a:p>
            <a:r>
              <a:rPr lang="en-US" baseline="0" dirty="0"/>
              <a:t>The first is performed in the Azure Portal by clicking the Stop button on an VM’s Blade</a:t>
            </a:r>
          </a:p>
          <a:p>
            <a:r>
              <a:rPr lang="en-US" baseline="0" dirty="0"/>
              <a:t>&lt;click&gt;</a:t>
            </a:r>
          </a:p>
          <a:p>
            <a:r>
              <a:rPr lang="en-US" baseline="0" dirty="0"/>
              <a:t>This is known as Stopped (deallocated).</a:t>
            </a:r>
          </a:p>
          <a:p>
            <a:r>
              <a:rPr lang="en-US" baseline="0" dirty="0"/>
              <a:t>&lt;click&gt;</a:t>
            </a:r>
          </a:p>
          <a:p>
            <a:r>
              <a:rPr lang="en-US" i="1" u="sng" baseline="0" dirty="0"/>
              <a:t>The Second is known just as Stopped.  This would be done from within the OS, but using the smart menu or using the Shutdown command-line.</a:t>
            </a:r>
          </a:p>
          <a:p>
            <a:r>
              <a:rPr lang="en-US" baseline="0" dirty="0"/>
              <a:t>&lt;click&gt;</a:t>
            </a:r>
          </a:p>
          <a:p>
            <a:r>
              <a:rPr lang="en-US" baseline="0" dirty="0"/>
              <a:t>In the portal you can see the stat of a VM and understand it’s current Status</a:t>
            </a:r>
          </a:p>
          <a:p>
            <a:r>
              <a:rPr lang="en-US" baseline="0" dirty="0"/>
              <a:t>&lt;click&gt;</a:t>
            </a:r>
          </a:p>
          <a:p>
            <a:r>
              <a:rPr lang="en-US" i="1" u="sng" baseline="0" dirty="0"/>
              <a:t>For almost all purposes use to use the Portal to stop a machine.</a:t>
            </a:r>
            <a:endParaRPr lang="en-US" i="1" u="sng"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89</a:t>
            </a:fld>
            <a:endParaRPr lang="en-US" dirty="0"/>
          </a:p>
        </p:txBody>
      </p:sp>
    </p:spTree>
    <p:extLst>
      <p:ext uri="{BB962C8B-B14F-4D97-AF65-F5344CB8AC3E}">
        <p14:creationId xmlns:p14="http://schemas.microsoft.com/office/powerpoint/2010/main" val="1364703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r>
              <a:rPr lang="en-US" sz="1200" i="1" u="sng" kern="1200" dirty="0">
                <a:solidFill>
                  <a:schemeClr val="tx1"/>
                </a:solidFill>
                <a:effectLst/>
                <a:latin typeface="+mn-lt"/>
                <a:ea typeface="+mn-ea"/>
                <a:cs typeface="+mn-cs"/>
              </a:rPr>
              <a:t>Scaling out is not your only option. Scaling up and down is relatively simple. </a:t>
            </a:r>
          </a:p>
          <a:p>
            <a:pPr marL="171450" indent="-171450">
              <a:buFont typeface="Arial" panose="020B0604020202020204" pitchFamily="34" charset="0"/>
              <a:buChar char="•"/>
            </a:pPr>
            <a:r>
              <a:rPr lang="en-US" sz="1200" i="1" u="sng" kern="1200" dirty="0">
                <a:solidFill>
                  <a:schemeClr val="tx1"/>
                </a:solidFill>
                <a:effectLst/>
                <a:latin typeface="+mn-lt"/>
                <a:ea typeface="+mn-ea"/>
                <a:cs typeface="+mn-cs"/>
              </a:rPr>
              <a:t>Using the portal or with</a:t>
            </a:r>
            <a:r>
              <a:rPr lang="en-US" sz="1200" i="1" u="sng" kern="1200" baseline="0" dirty="0">
                <a:solidFill>
                  <a:schemeClr val="tx1"/>
                </a:solidFill>
                <a:effectLst/>
                <a:latin typeface="+mn-lt"/>
                <a:ea typeface="+mn-ea"/>
                <a:cs typeface="+mn-cs"/>
              </a:rPr>
              <a:t> PowerShell</a:t>
            </a:r>
            <a:r>
              <a:rPr lang="en-US" sz="1200" i="1" u="sng" kern="1200" dirty="0">
                <a:solidFill>
                  <a:schemeClr val="tx1"/>
                </a:solidFill>
                <a:effectLst/>
                <a:latin typeface="+mn-lt"/>
                <a:ea typeface="+mn-ea"/>
                <a:cs typeface="+mn-cs"/>
              </a:rPr>
              <a:t> you can change a virtual machine’s instance size up or down.</a:t>
            </a:r>
          </a:p>
          <a:p>
            <a:pPr marL="171450" indent="-171450">
              <a:buFont typeface="Arial" panose="020B0604020202020204" pitchFamily="34" charset="0"/>
              <a:buChar char="•"/>
            </a:pPr>
            <a:r>
              <a:rPr lang="en-US" sz="1200" i="1" u="sng" kern="1200" dirty="0">
                <a:solidFill>
                  <a:schemeClr val="tx1"/>
                </a:solidFill>
                <a:effectLst/>
                <a:latin typeface="+mn-lt"/>
                <a:ea typeface="+mn-ea"/>
                <a:cs typeface="+mn-cs"/>
              </a:rPr>
              <a:t>A few things to remember, is that not all instance form factors support all numbers of data disks. So if you have more data disks attached than the lower size permits you will not be able to change to the lower size.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Also, not all of the larger instance sizes are available in every cluster. The cluster your VM is deployed to is picked for you when you first create the cloud service the virtual machine is deployed to. </a:t>
            </a:r>
          </a:p>
          <a:p>
            <a:pPr marL="171450" indent="-171450">
              <a:buFont typeface="Arial" panose="020B0604020202020204" pitchFamily="34" charset="0"/>
              <a:buChar char="•"/>
            </a:pPr>
            <a:r>
              <a:rPr lang="en-US" sz="1200" i="1" u="sng" kern="1200" dirty="0">
                <a:solidFill>
                  <a:schemeClr val="tx1"/>
                </a:solidFill>
                <a:effectLst/>
                <a:latin typeface="+mn-lt"/>
                <a:ea typeface="+mn-ea"/>
                <a:cs typeface="+mn-cs"/>
              </a:rPr>
              <a:t>A resize will also reboot the virtual machine as its moved to different hardware.</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90</a:t>
            </a:fld>
            <a:endParaRPr lang="en-US"/>
          </a:p>
        </p:txBody>
      </p:sp>
    </p:spTree>
    <p:extLst>
      <p:ext uri="{BB962C8B-B14F-4D97-AF65-F5344CB8AC3E}">
        <p14:creationId xmlns:p14="http://schemas.microsoft.com/office/powerpoint/2010/main" val="78296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5/16/2017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1509241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Allows for rapid</a:t>
            </a:r>
            <a:r>
              <a:rPr lang="en-US" baseline="0" dirty="0"/>
              <a:t> creation of V</a:t>
            </a:r>
            <a:r>
              <a:rPr lang="en-US" dirty="0"/>
              <a:t>Ms based</a:t>
            </a:r>
            <a:r>
              <a:rPr lang="en-US" baseline="0" dirty="0"/>
              <a:t> on preconfigured templates that the admin creates.</a:t>
            </a:r>
          </a:p>
          <a:p>
            <a:pPr marL="171450" indent="-171450">
              <a:buFont typeface="Arial" panose="020B0604020202020204" pitchFamily="34" charset="0"/>
              <a:buChar char="•"/>
            </a:pPr>
            <a:r>
              <a:rPr lang="en-US" baseline="0" dirty="0"/>
              <a:t>It is important to note that for IaaS the VMs have to be DO NOT have to be pre-built and maintained in order to function properly.</a:t>
            </a:r>
          </a:p>
          <a:p>
            <a:pPr marL="171450" indent="-171450">
              <a:buFont typeface="Arial" panose="020B0604020202020204" pitchFamily="34" charset="0"/>
              <a:buChar char="•"/>
            </a:pPr>
            <a:r>
              <a:rPr lang="en-US" i="1" u="sng" baseline="0" dirty="0"/>
              <a:t>Scale Sets allow for a the rapid and automatic provisioning of Virtual machines on the fly based on templates that are used to create them.  </a:t>
            </a:r>
          </a:p>
          <a:p>
            <a:pPr marL="171450" indent="-171450">
              <a:buFont typeface="Arial" panose="020B0604020202020204" pitchFamily="34" charset="0"/>
              <a:buChar char="•"/>
            </a:pPr>
            <a:r>
              <a:rPr lang="en-US" baseline="0" dirty="0"/>
              <a:t>This functions in the same manor as the auto scaling of Web Apps in Azure PaaS, but here this is VMs that you create.  This very valuable for on demand complex systems that require many </a:t>
            </a:r>
            <a:r>
              <a:rPr lang="en-US" i="1" u="sng" baseline="0" dirty="0"/>
              <a:t>VMs at scale, but without the hassle of having to pre-create the VMs as they are built automatically.</a:t>
            </a:r>
          </a:p>
        </p:txBody>
      </p:sp>
      <p:sp>
        <p:nvSpPr>
          <p:cNvPr id="4" name="Slide Number Placeholder 3"/>
          <p:cNvSpPr>
            <a:spLocks noGrp="1"/>
          </p:cNvSpPr>
          <p:nvPr>
            <p:ph type="sldNum" sz="quarter" idx="10"/>
          </p:nvPr>
        </p:nvSpPr>
        <p:spPr/>
        <p:txBody>
          <a:bodyPr/>
          <a:lstStyle/>
          <a:p>
            <a:fld id="{82AABF77-E2E4-44CA-BA5C-65E132CF08D8}" type="slidenum">
              <a:rPr lang="en-US" smtClean="0"/>
              <a:pPr/>
              <a:t>91</a:t>
            </a:fld>
            <a:endParaRPr lang="en-US" dirty="0"/>
          </a:p>
        </p:txBody>
      </p:sp>
    </p:spTree>
    <p:extLst>
      <p:ext uri="{BB962C8B-B14F-4D97-AF65-F5344CB8AC3E}">
        <p14:creationId xmlns:p14="http://schemas.microsoft.com/office/powerpoint/2010/main" val="18179036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two types of downtime</a:t>
            </a:r>
            <a:r>
              <a:rPr lang="en-US" baseline="0" dirty="0"/>
              <a:t> that must be planned for when using Azure IaaS.</a:t>
            </a:r>
          </a:p>
          <a:p>
            <a:r>
              <a:rPr lang="en-US" baseline="0" dirty="0"/>
              <a:t>Planned Downtime is when Microsoft is doing patches or upgrades.</a:t>
            </a:r>
          </a:p>
          <a:p>
            <a:r>
              <a:rPr lang="en-US" baseline="0" dirty="0"/>
              <a:t>Unplanned Downtime could happen if there is a physical failure in the datacenter.  This type of failure would be an issue impacting the rack where the VM is located on physical machines.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92</a:t>
            </a:fld>
            <a:endParaRPr lang="en-US"/>
          </a:p>
        </p:txBody>
      </p:sp>
    </p:spTree>
    <p:extLst>
      <p:ext uri="{BB962C8B-B14F-4D97-AF65-F5344CB8AC3E}">
        <p14:creationId xmlns:p14="http://schemas.microsoft.com/office/powerpoint/2010/main" val="999615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 typical Rack in an</a:t>
            </a:r>
            <a:r>
              <a:rPr lang="en-US" baseline="0" dirty="0"/>
              <a:t> Azure Region.  It appears just as any normal rack we would see in a typical professional datacenter.</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38946192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u="sng" dirty="0"/>
              <a:t>There</a:t>
            </a:r>
            <a:r>
              <a:rPr lang="en-US" i="1" u="sng" baseline="0" dirty="0"/>
              <a:t> are multiple hosts, but notice that we only have one Rack switch and one Power Unit.  </a:t>
            </a:r>
            <a:r>
              <a:rPr lang="en-US" baseline="0" dirty="0"/>
              <a:t>If we </a:t>
            </a:r>
            <a:r>
              <a:rPr lang="en-US" i="1" u="sng" baseline="0" dirty="0"/>
              <a:t>have multiple VMs on the same rack and the rack looses a single point of failure then we have lost all our machines.</a:t>
            </a:r>
            <a:endParaRPr lang="en-US" i="1" u="sng"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39566602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using Availability</a:t>
            </a:r>
            <a:r>
              <a:rPr lang="en-US" baseline="0" dirty="0"/>
              <a:t> S</a:t>
            </a:r>
            <a:r>
              <a:rPr lang="en-US" dirty="0"/>
              <a:t>ets you</a:t>
            </a:r>
            <a:r>
              <a:rPr lang="en-US" baseline="0" dirty="0"/>
              <a:t> will always ensure that if a single point of failure happens in an Azure Data center that your service won’t completely go down.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u="sng" baseline="0" dirty="0"/>
              <a:t>It is important to realize that the technology you are using must be fault tolerant enough to handle some of the VMs supporting the solution from going down.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u="sng" baseline="0" dirty="0"/>
              <a:t>For example if you have a SQL Server Always On Availability Group with two nodes and they are in an Availability Set then 1 of the nodes will always be up in the event of a hardware failure.  If they aren’t in an Availability Set then if there is a hardware failure both of the nodes could go down.</a:t>
            </a:r>
            <a:endParaRPr lang="en-US" i="1" u="sng"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95</a:t>
            </a:fld>
            <a:endParaRPr lang="en-US"/>
          </a:p>
        </p:txBody>
      </p:sp>
    </p:spTree>
    <p:extLst>
      <p:ext uri="{BB962C8B-B14F-4D97-AF65-F5344CB8AC3E}">
        <p14:creationId xmlns:p14="http://schemas.microsoft.com/office/powerpoint/2010/main" val="42325638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u="sng" kern="1200" dirty="0">
                <a:solidFill>
                  <a:schemeClr val="tx1"/>
                </a:solidFill>
                <a:effectLst/>
                <a:latin typeface="+mn-lt"/>
                <a:ea typeface="+mn-ea"/>
                <a:cs typeface="+mn-cs"/>
              </a:rPr>
              <a:t>Availability</a:t>
            </a:r>
            <a:r>
              <a:rPr lang="en-US" sz="1200" i="1" u="sng" kern="1200" baseline="0" dirty="0">
                <a:solidFill>
                  <a:schemeClr val="tx1"/>
                </a:solidFill>
                <a:effectLst/>
                <a:latin typeface="+mn-lt"/>
                <a:ea typeface="+mn-ea"/>
                <a:cs typeface="+mn-cs"/>
              </a:rPr>
              <a:t> Groups in ARM allow for up to 100 VMs.  </a:t>
            </a:r>
            <a:r>
              <a:rPr lang="en-US" sz="1200" kern="1200" baseline="0" dirty="0">
                <a:solidFill>
                  <a:schemeClr val="tx1"/>
                </a:solidFill>
                <a:effectLst/>
                <a:latin typeface="+mn-lt"/>
                <a:ea typeface="+mn-ea"/>
                <a:cs typeface="+mn-cs"/>
              </a:rPr>
              <a:t>There are two basic Azure concepts to understand to that help us deal with the Planned and/or Unplanned downtime that is possible in Azure.</a:t>
            </a:r>
          </a:p>
          <a:p>
            <a:r>
              <a:rPr lang="en-US" sz="1200" kern="1200" baseline="0" dirty="0">
                <a:solidFill>
                  <a:schemeClr val="tx1"/>
                </a:solidFill>
                <a:effectLst/>
                <a:latin typeface="+mn-lt"/>
                <a:ea typeface="+mn-ea"/>
                <a:cs typeface="+mn-cs"/>
              </a:rPr>
              <a:t>So here we see we have 5 Web Server VMs.</a:t>
            </a:r>
          </a:p>
          <a:p>
            <a:r>
              <a:rPr lang="en-US" sz="1200" kern="1200" baseline="0" dirty="0">
                <a:solidFill>
                  <a:schemeClr val="tx1"/>
                </a:solidFill>
                <a:effectLst/>
                <a:latin typeface="+mn-lt"/>
                <a:ea typeface="+mn-ea"/>
                <a:cs typeface="+mn-cs"/>
              </a:rPr>
              <a:t>&lt;click&gt;</a:t>
            </a:r>
          </a:p>
          <a:p>
            <a:r>
              <a:rPr lang="en-US" sz="1200" kern="1200" baseline="0" dirty="0">
                <a:solidFill>
                  <a:schemeClr val="tx1"/>
                </a:solidFill>
                <a:effectLst/>
                <a:latin typeface="+mn-lt"/>
                <a:ea typeface="+mn-ea"/>
                <a:cs typeface="+mn-cs"/>
              </a:rPr>
              <a:t>We have Added them to an Availability Set named – WEBAVSET</a:t>
            </a:r>
          </a:p>
          <a:p>
            <a:r>
              <a:rPr lang="en-US" sz="1200" i="1" u="sng" kern="1200" dirty="0">
                <a:solidFill>
                  <a:schemeClr val="tx1"/>
                </a:solidFill>
                <a:effectLst/>
                <a:latin typeface="+mn-lt"/>
                <a:ea typeface="+mn-ea"/>
                <a:cs typeface="+mn-cs"/>
              </a:rPr>
              <a:t>Now – the first of the two concepts is a</a:t>
            </a:r>
            <a:r>
              <a:rPr lang="en-US" sz="1200" i="1" u="sng" kern="1200" baseline="0" dirty="0">
                <a:solidFill>
                  <a:schemeClr val="tx1"/>
                </a:solidFill>
                <a:effectLst/>
                <a:latin typeface="+mn-lt"/>
                <a:ea typeface="+mn-ea"/>
                <a:cs typeface="+mn-cs"/>
              </a:rPr>
              <a:t> “Fault Domain” which helps to pr</a:t>
            </a:r>
            <a:r>
              <a:rPr lang="en-US" sz="1200" i="1" u="sng" kern="1200" dirty="0">
                <a:solidFill>
                  <a:schemeClr val="tx1"/>
                </a:solidFill>
                <a:effectLst/>
                <a:latin typeface="+mn-lt"/>
                <a:ea typeface="+mn-ea"/>
                <a:cs typeface="+mn-cs"/>
              </a:rPr>
              <a:t>otect your services</a:t>
            </a:r>
            <a:r>
              <a:rPr lang="en-US" sz="1200" i="1" u="sng" kern="1200" baseline="0" dirty="0">
                <a:solidFill>
                  <a:schemeClr val="tx1"/>
                </a:solidFill>
                <a:effectLst/>
                <a:latin typeface="+mn-lt"/>
                <a:ea typeface="+mn-ea"/>
                <a:cs typeface="+mn-cs"/>
              </a:rPr>
              <a:t> by ensuring that your VMs are not located on the same rack.  </a:t>
            </a:r>
          </a:p>
          <a:p>
            <a:r>
              <a:rPr lang="en-US" sz="1200" kern="1200" baseline="0" dirty="0">
                <a:solidFill>
                  <a:schemeClr val="tx1"/>
                </a:solidFill>
                <a:effectLst/>
                <a:latin typeface="+mn-lt"/>
                <a:ea typeface="+mn-ea"/>
                <a:cs typeface="+mn-cs"/>
              </a:rPr>
              <a:t>&lt;click&gt;</a:t>
            </a:r>
          </a:p>
          <a:p>
            <a:r>
              <a:rPr lang="en-US" sz="1200" i="1" u="sng" kern="1200" baseline="0" dirty="0">
                <a:solidFill>
                  <a:schemeClr val="tx1"/>
                </a:solidFill>
                <a:effectLst/>
                <a:latin typeface="+mn-lt"/>
                <a:ea typeface="+mn-ea"/>
                <a:cs typeface="+mn-cs"/>
              </a:rPr>
              <a:t>VMs are spread across three Fault Domains by the Azure Fabric.  Here we see that each of our VMs is in Fault Domain: 0, 1 or 2</a:t>
            </a:r>
          </a:p>
          <a:p>
            <a:r>
              <a:rPr lang="en-US" sz="1200" kern="1200" baseline="0" dirty="0">
                <a:solidFill>
                  <a:schemeClr val="tx1"/>
                </a:solidFill>
                <a:effectLst/>
                <a:latin typeface="+mn-lt"/>
                <a:ea typeface="+mn-ea"/>
                <a:cs typeface="+mn-cs"/>
              </a:rPr>
              <a:t>&lt;click&gt;</a:t>
            </a:r>
          </a:p>
          <a:p>
            <a:r>
              <a:rPr lang="en-US" sz="1200" i="1" u="sng" kern="1200" baseline="0" dirty="0">
                <a:solidFill>
                  <a:schemeClr val="tx1"/>
                </a:solidFill>
                <a:effectLst/>
                <a:latin typeface="+mn-lt"/>
                <a:ea typeface="+mn-ea"/>
                <a:cs typeface="+mn-cs"/>
              </a:rPr>
              <a:t>The next is Update Domains which allow for spreading VMs out to ensure that when Microsoft performs upgrades your service isn’t taken down.  Since there are by default 5 update domains the Web Servers here are found in Update Domain: 0, 1, 2, 3 or 4</a:t>
            </a:r>
            <a:endParaRPr lang="en-US" sz="1200" i="1" u="sng" kern="1200" dirty="0">
              <a:solidFill>
                <a:schemeClr val="tx1"/>
              </a:solidFill>
              <a:effectLst/>
              <a:latin typeface="+mn-lt"/>
              <a:ea typeface="+mn-ea"/>
              <a:cs typeface="+mn-cs"/>
            </a:endParaRPr>
          </a:p>
          <a:p>
            <a:endParaRPr lang="en-US" b="1"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96</a:t>
            </a:fld>
            <a:endParaRPr lang="en-US"/>
          </a:p>
        </p:txBody>
      </p:sp>
    </p:spTree>
    <p:extLst>
      <p:ext uri="{BB962C8B-B14F-4D97-AF65-F5344CB8AC3E}">
        <p14:creationId xmlns:p14="http://schemas.microsoft.com/office/powerpoint/2010/main" val="157729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1" u="sng" dirty="0"/>
              <a:t>Microsoft recommends that each tier of an application be maintained in a different Availability Set.  </a:t>
            </a:r>
          </a:p>
          <a:p>
            <a:pPr marL="171450" indent="-171450">
              <a:buFont typeface="Arial" panose="020B0604020202020204" pitchFamily="34" charset="0"/>
              <a:buChar char="•"/>
            </a:pPr>
            <a:r>
              <a:rPr lang="en-US" i="1" u="sng" baseline="0" dirty="0"/>
              <a:t>In an Azure Region groups of servers, storage and networking are called a “Stamp”.  Each Stamp consists of at least 1,000 servers.</a:t>
            </a:r>
          </a:p>
          <a:p>
            <a:pPr marL="171450" indent="-171450">
              <a:buFont typeface="Arial" panose="020B0604020202020204" pitchFamily="34" charset="0"/>
              <a:buChar char="•"/>
            </a:pPr>
            <a:r>
              <a:rPr lang="en-US" i="1" u="sng" baseline="0" dirty="0"/>
              <a:t>With ARM VMs in Availability Sets are spread across three racks.  With the architecture we see above each VM listed above would be in its own rack.  This means that it is almost impossible to loss more than one VM in a Stamp.</a:t>
            </a:r>
            <a:endParaRPr lang="en-US" i="1" u="sng" dirty="0"/>
          </a:p>
        </p:txBody>
      </p:sp>
      <p:sp>
        <p:nvSpPr>
          <p:cNvPr id="4" name="Slide Number Placeholder 3"/>
          <p:cNvSpPr>
            <a:spLocks noGrp="1"/>
          </p:cNvSpPr>
          <p:nvPr>
            <p:ph type="sldNum" sz="quarter" idx="10"/>
          </p:nvPr>
        </p:nvSpPr>
        <p:spPr/>
        <p:txBody>
          <a:bodyPr/>
          <a:lstStyle/>
          <a:p>
            <a:fld id="{71A41F1F-90BE-488A-B820-D47438566D65}" type="slidenum">
              <a:rPr lang="en-US" smtClean="0"/>
              <a:t>97</a:t>
            </a:fld>
            <a:endParaRPr lang="en-US"/>
          </a:p>
        </p:txBody>
      </p:sp>
    </p:spTree>
    <p:extLst>
      <p:ext uri="{BB962C8B-B14F-4D97-AF65-F5344CB8AC3E}">
        <p14:creationId xmlns:p14="http://schemas.microsoft.com/office/powerpoint/2010/main" val="88245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67224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5222" indent="-175222">
              <a:buFont typeface="Arial" pitchFamily="34" charset="0"/>
              <a:buChar char="•"/>
            </a:pPr>
            <a:r>
              <a:rPr lang="en-US" b="0" dirty="0"/>
              <a:t>Explain</a:t>
            </a:r>
            <a:r>
              <a:rPr lang="en-US" b="0" baseline="0" dirty="0"/>
              <a:t> the differences and relationship between </a:t>
            </a:r>
            <a:r>
              <a:rPr lang="en-US" b="0" baseline="0" dirty="0" err="1"/>
              <a:t>IaaS</a:t>
            </a:r>
            <a:r>
              <a:rPr lang="en-US" b="0" baseline="0" dirty="0"/>
              <a:t>, </a:t>
            </a:r>
            <a:r>
              <a:rPr lang="en-US" b="0" baseline="0" dirty="0" err="1"/>
              <a:t>PaaS</a:t>
            </a:r>
            <a:r>
              <a:rPr lang="en-US" b="0" baseline="0" dirty="0"/>
              <a:t>, and </a:t>
            </a:r>
            <a:r>
              <a:rPr lang="en-US" b="0" baseline="0" dirty="0" err="1"/>
              <a:t>SaaS</a:t>
            </a:r>
            <a:r>
              <a:rPr lang="en-US" b="0" baseline="0" dirty="0"/>
              <a:t> in more detail.</a:t>
            </a:r>
            <a:endParaRPr lang="en-US" b="0" dirty="0"/>
          </a:p>
          <a:p>
            <a:endParaRPr lang="en-US" b="1" dirty="0"/>
          </a:p>
          <a:p>
            <a:r>
              <a:rPr lang="en-US" b="1" dirty="0"/>
              <a:t>Speaking Points:</a:t>
            </a:r>
          </a:p>
          <a:p>
            <a:pPr marL="175222" indent="-175222">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5222" indent="-175222">
              <a:buFont typeface="Arial" pitchFamily="34" charset="0"/>
              <a:buChar char="•"/>
            </a:pPr>
            <a:r>
              <a:rPr lang="en-US" baseline="0" dirty="0"/>
              <a:t>Packaged Software</a:t>
            </a:r>
          </a:p>
          <a:p>
            <a:pPr marL="392889" lvl="1" indent="-175222"/>
            <a:r>
              <a:rPr lang="en-US" baseline="0" dirty="0"/>
              <a:t>With packaged software a customer would be responsible for managing the entire stack – ranging from the network connectivity to the applications.  </a:t>
            </a:r>
          </a:p>
          <a:p>
            <a:pPr marL="175222" indent="-175222">
              <a:buFont typeface="Arial" pitchFamily="34" charset="0"/>
              <a:buChar char="•"/>
            </a:pPr>
            <a:r>
              <a:rPr lang="en-US" baseline="0" dirty="0" err="1"/>
              <a:t>IaaS</a:t>
            </a:r>
            <a:endParaRPr lang="en-US" baseline="0" dirty="0"/>
          </a:p>
          <a:p>
            <a:pPr marL="392889" lvl="1" indent="-175222"/>
            <a:r>
              <a:rPr lang="en-US" baseline="0" dirty="0"/>
              <a:t>With Infrastructure as a Service, the lower levels of the stack are managed by a vendor.  Some of these components can be provided by traditional </a:t>
            </a:r>
            <a:r>
              <a:rPr lang="en-US" baseline="0" dirty="0" err="1"/>
              <a:t>hosters</a:t>
            </a:r>
            <a:r>
              <a:rPr lang="en-US" baseline="0" dirty="0"/>
              <a:t> – in fact most of them have moved to having a virtualized offering.  </a:t>
            </a:r>
          </a:p>
          <a:p>
            <a:pPr marL="392889" lvl="1" indent="-175222"/>
            <a:r>
              <a:rPr lang="en-US" baseline="0" dirty="0"/>
              <a:t>Very few actually provide an OS</a:t>
            </a:r>
          </a:p>
          <a:p>
            <a:pPr marL="392889" lvl="1" indent="-175222"/>
            <a:r>
              <a:rPr lang="en-US" baseline="0" dirty="0"/>
              <a:t>The customer is still responsible for managing the OS through the Applications.  </a:t>
            </a:r>
          </a:p>
          <a:p>
            <a:pPr marL="392889" lvl="1" indent="-175222" defTabSz="934479">
              <a:spcAft>
                <a:spcPts val="341"/>
              </a:spcAft>
              <a:defRPr/>
            </a:pPr>
            <a:r>
              <a:rPr lang="en-US" baseline="0" dirty="0"/>
              <a:t>For the developer, an obvious benefit with </a:t>
            </a:r>
            <a:r>
              <a:rPr lang="en-US" baseline="0" dirty="0" err="1"/>
              <a:t>IaaS</a:t>
            </a:r>
            <a:r>
              <a:rPr lang="en-US" baseline="0" dirty="0"/>
              <a:t> is that it frees the developer from many concerns when provisioning physical or virtual machines. </a:t>
            </a:r>
          </a:p>
          <a:p>
            <a:pPr marL="392889" lvl="1" indent="-175222" defTabSz="934479">
              <a:spcAft>
                <a:spcPts val="341"/>
              </a:spcAft>
              <a:defRPr/>
            </a:pPr>
            <a:r>
              <a:rPr lang="en-US" baseline="0" dirty="0"/>
              <a:t>This was one of the earliest and primary use cases for Amazon Web Services Elastic Cloud Compute (</a:t>
            </a:r>
            <a:r>
              <a:rPr lang="en-US" baseline="0" dirty="0" err="1"/>
              <a:t>EC2</a:t>
            </a:r>
            <a:r>
              <a:rPr lang="en-US" baseline="0" dirty="0"/>
              <a:t>). </a:t>
            </a:r>
          </a:p>
          <a:p>
            <a:pPr marL="392889" lvl="1" indent="-175222" defTabSz="934479">
              <a:spcAft>
                <a:spcPts val="341"/>
              </a:spcAft>
              <a:defRPr/>
            </a:pPr>
            <a:r>
              <a:rPr lang="en-US" baseline="0" dirty="0"/>
              <a:t>Developers were able to readily provision virtual machines (</a:t>
            </a:r>
            <a:r>
              <a:rPr lang="en-US" baseline="0" dirty="0" err="1"/>
              <a:t>AMIs</a:t>
            </a:r>
            <a:r>
              <a:rPr lang="en-US" baseline="0" dirty="0"/>
              <a:t>) on </a:t>
            </a:r>
            <a:r>
              <a:rPr lang="en-US" baseline="0" dirty="0" err="1"/>
              <a:t>EC2</a:t>
            </a:r>
            <a:r>
              <a:rPr lang="en-US" baseline="0" dirty="0"/>
              <a:t>, develop and test solutions and, often, run the results ‘in production’. </a:t>
            </a:r>
          </a:p>
          <a:p>
            <a:pPr marL="392889" lvl="1" indent="-175222" defTabSz="934479">
              <a:spcAft>
                <a:spcPts val="341"/>
              </a:spcAft>
              <a:defRPr/>
            </a:pPr>
            <a:r>
              <a:rPr lang="en-US" baseline="0" dirty="0"/>
              <a:t>The only requirement was a credit card to pay for the services.</a:t>
            </a:r>
          </a:p>
          <a:p>
            <a:pPr marL="175222" indent="-175222">
              <a:buFont typeface="Arial" pitchFamily="34" charset="0"/>
              <a:buChar char="•"/>
            </a:pPr>
            <a:r>
              <a:rPr lang="en-US" baseline="0" dirty="0" err="1"/>
              <a:t>PaaS</a:t>
            </a:r>
            <a:endParaRPr lang="en-US" baseline="0" dirty="0"/>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r>
              <a:rPr lang="en-US" baseline="0" dirty="0"/>
              <a:t>In fact because we don’t provide access to the underlying virtualization or operating system today, we’re often referred to as not providing </a:t>
            </a:r>
            <a:r>
              <a:rPr lang="en-US" baseline="0" dirty="0" err="1"/>
              <a:t>IaaS</a:t>
            </a:r>
            <a:r>
              <a:rPr lang="en-US" baseline="0" dirty="0"/>
              <a:t>.</a:t>
            </a:r>
          </a:p>
          <a:p>
            <a:pPr marL="392889" lvl="1" indent="-175222"/>
            <a:r>
              <a:rPr lang="en-US" dirty="0" err="1"/>
              <a:t>PaaS</a:t>
            </a:r>
            <a:r>
              <a:rPr lang="en-US" dirty="0"/>
              <a:t> offerings</a:t>
            </a:r>
            <a:r>
              <a:rPr lang="en-US" baseline="0" dirty="0"/>
              <a:t> further reduce the developer burden by additionally supporting the platform runtime and related application services. </a:t>
            </a:r>
          </a:p>
          <a:p>
            <a:pPr marL="392889" lvl="1" indent="-175222"/>
            <a:r>
              <a:rPr lang="en-US" baseline="0" dirty="0"/>
              <a:t>With </a:t>
            </a:r>
            <a:r>
              <a:rPr lang="en-US" baseline="0" dirty="0" err="1"/>
              <a:t>PaaS</a:t>
            </a:r>
            <a:r>
              <a:rPr lang="en-US" baseline="0" dirty="0"/>
              <a:t>, the developer can, almost immediately, begin creating the business logic for an application. </a:t>
            </a:r>
          </a:p>
          <a:p>
            <a:pPr marL="392889" lvl="1" indent="-175222"/>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5222" indent="-175222">
              <a:buFont typeface="Arial" pitchFamily="34" charset="0"/>
              <a:buChar char="•"/>
            </a:pPr>
            <a:r>
              <a:rPr lang="en-US" baseline="0" dirty="0" err="1"/>
              <a:t>SaaS</a:t>
            </a:r>
            <a:endParaRPr lang="en-US" baseline="0" dirty="0"/>
          </a:p>
          <a:p>
            <a:pPr marL="392889" lvl="1" indent="-175222"/>
            <a:r>
              <a:rPr lang="en-US" dirty="0"/>
              <a:t>Finally, with </a:t>
            </a:r>
            <a:r>
              <a:rPr lang="en-US" dirty="0" err="1"/>
              <a:t>SaaS</a:t>
            </a:r>
            <a:r>
              <a:rPr lang="en-US" dirty="0"/>
              <a:t>,</a:t>
            </a:r>
            <a:r>
              <a:rPr lang="en-US" baseline="0" dirty="0"/>
              <a:t> a vendor provides the application and abstracts you from all of the underlying components.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1324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23</a:t>
            </a:fld>
            <a:endParaRPr lang="en-US"/>
          </a:p>
        </p:txBody>
      </p:sp>
    </p:spTree>
    <p:extLst>
      <p:ext uri="{BB962C8B-B14F-4D97-AF65-F5344CB8AC3E}">
        <p14:creationId xmlns:p14="http://schemas.microsoft.com/office/powerpoint/2010/main" val="781667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CF02566-A909-400C-B03D-79B44095E91B}" type="datetimeFigureOut">
              <a:rPr lang="en-IN" smtClean="0"/>
              <a:t>16-05-2017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014472-14C8-451D-9BF4-782734B8F55E}" type="slidenum">
              <a:rPr lang="en-IN" smtClean="0"/>
              <a:t>‹#›</a:t>
            </a:fld>
            <a:endParaRPr lang="en-IN"/>
          </a:p>
        </p:txBody>
      </p:sp>
    </p:spTree>
    <p:extLst>
      <p:ext uri="{BB962C8B-B14F-4D97-AF65-F5344CB8AC3E}">
        <p14:creationId xmlns:p14="http://schemas.microsoft.com/office/powerpoint/2010/main" val="2798083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CF02566-A909-400C-B03D-79B44095E91B}" type="datetimeFigureOut">
              <a:rPr lang="en-IN" smtClean="0"/>
              <a:t>16-05-2017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014472-14C8-451D-9BF4-782734B8F55E}" type="slidenum">
              <a:rPr lang="en-IN" smtClean="0"/>
              <a:t>‹#›</a:t>
            </a:fld>
            <a:endParaRPr lang="en-IN"/>
          </a:p>
        </p:txBody>
      </p:sp>
    </p:spTree>
    <p:extLst>
      <p:ext uri="{BB962C8B-B14F-4D97-AF65-F5344CB8AC3E}">
        <p14:creationId xmlns:p14="http://schemas.microsoft.com/office/powerpoint/2010/main" val="713983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CF02566-A909-400C-B03D-79B44095E91B}" type="datetimeFigureOut">
              <a:rPr lang="en-IN" smtClean="0"/>
              <a:t>16-05-2017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014472-14C8-451D-9BF4-782734B8F55E}" type="slidenum">
              <a:rPr lang="en-IN" smtClean="0"/>
              <a:t>‹#›</a:t>
            </a:fld>
            <a:endParaRPr lang="en-IN"/>
          </a:p>
        </p:txBody>
      </p:sp>
    </p:spTree>
    <p:extLst>
      <p:ext uri="{BB962C8B-B14F-4D97-AF65-F5344CB8AC3E}">
        <p14:creationId xmlns:p14="http://schemas.microsoft.com/office/powerpoint/2010/main" val="313284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776294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28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60176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ig Message - Bright Blu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30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9093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ulleted Layout">
    <p:bg bwMode="black">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9996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ig Message - Blu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60459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 dark blu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0423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CF02566-A909-400C-B03D-79B44095E91B}" type="datetimeFigureOut">
              <a:rPr lang="en-IN" smtClean="0"/>
              <a:t>16-05-2017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014472-14C8-451D-9BF4-782734B8F55E}" type="slidenum">
              <a:rPr lang="en-IN" smtClean="0"/>
              <a:t>‹#›</a:t>
            </a:fld>
            <a:endParaRPr lang="en-IN"/>
          </a:p>
        </p:txBody>
      </p:sp>
    </p:spTree>
    <p:extLst>
      <p:ext uri="{BB962C8B-B14F-4D97-AF65-F5344CB8AC3E}">
        <p14:creationId xmlns:p14="http://schemas.microsoft.com/office/powerpoint/2010/main" val="30381502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8372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 light blu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6554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965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4456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ed Slide">
    <p:bg bwMode="black">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3823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F02566-A909-400C-B03D-79B44095E91B}" type="datetimeFigureOut">
              <a:rPr lang="en-IN" smtClean="0"/>
              <a:t>16-05-2017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014472-14C8-451D-9BF4-782734B8F55E}" type="slidenum">
              <a:rPr lang="en-IN" smtClean="0"/>
              <a:t>‹#›</a:t>
            </a:fld>
            <a:endParaRPr lang="en-IN"/>
          </a:p>
        </p:txBody>
      </p:sp>
    </p:spTree>
    <p:extLst>
      <p:ext uri="{BB962C8B-B14F-4D97-AF65-F5344CB8AC3E}">
        <p14:creationId xmlns:p14="http://schemas.microsoft.com/office/powerpoint/2010/main" val="3329198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CF02566-A909-400C-B03D-79B44095E91B}" type="datetimeFigureOut">
              <a:rPr lang="en-IN" smtClean="0"/>
              <a:t>16-05-2017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014472-14C8-451D-9BF4-782734B8F55E}" type="slidenum">
              <a:rPr lang="en-IN" smtClean="0"/>
              <a:t>‹#›</a:t>
            </a:fld>
            <a:endParaRPr lang="en-IN"/>
          </a:p>
        </p:txBody>
      </p:sp>
    </p:spTree>
    <p:extLst>
      <p:ext uri="{BB962C8B-B14F-4D97-AF65-F5344CB8AC3E}">
        <p14:creationId xmlns:p14="http://schemas.microsoft.com/office/powerpoint/2010/main" val="378342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CF02566-A909-400C-B03D-79B44095E91B}" type="datetimeFigureOut">
              <a:rPr lang="en-IN" smtClean="0"/>
              <a:t>16-05-2017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1014472-14C8-451D-9BF4-782734B8F55E}" type="slidenum">
              <a:rPr lang="en-IN" smtClean="0"/>
              <a:t>‹#›</a:t>
            </a:fld>
            <a:endParaRPr lang="en-IN"/>
          </a:p>
        </p:txBody>
      </p:sp>
    </p:spTree>
    <p:extLst>
      <p:ext uri="{BB962C8B-B14F-4D97-AF65-F5344CB8AC3E}">
        <p14:creationId xmlns:p14="http://schemas.microsoft.com/office/powerpoint/2010/main" val="832911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CF02566-A909-400C-B03D-79B44095E91B}" type="datetimeFigureOut">
              <a:rPr lang="en-IN" smtClean="0"/>
              <a:t>16-05-2017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014472-14C8-451D-9BF4-782734B8F55E}" type="slidenum">
              <a:rPr lang="en-IN" smtClean="0"/>
              <a:t>‹#›</a:t>
            </a:fld>
            <a:endParaRPr lang="en-IN"/>
          </a:p>
        </p:txBody>
      </p:sp>
    </p:spTree>
    <p:extLst>
      <p:ext uri="{BB962C8B-B14F-4D97-AF65-F5344CB8AC3E}">
        <p14:creationId xmlns:p14="http://schemas.microsoft.com/office/powerpoint/2010/main" val="189026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F02566-A909-400C-B03D-79B44095E91B}" type="datetimeFigureOut">
              <a:rPr lang="en-IN" smtClean="0"/>
              <a:t>16-05-2017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1014472-14C8-451D-9BF4-782734B8F55E}" type="slidenum">
              <a:rPr lang="en-IN" smtClean="0"/>
              <a:t>‹#›</a:t>
            </a:fld>
            <a:endParaRPr lang="en-IN"/>
          </a:p>
        </p:txBody>
      </p:sp>
    </p:spTree>
    <p:extLst>
      <p:ext uri="{BB962C8B-B14F-4D97-AF65-F5344CB8AC3E}">
        <p14:creationId xmlns:p14="http://schemas.microsoft.com/office/powerpoint/2010/main" val="2531638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F02566-A909-400C-B03D-79B44095E91B}" type="datetimeFigureOut">
              <a:rPr lang="en-IN" smtClean="0"/>
              <a:t>16-05-2017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014472-14C8-451D-9BF4-782734B8F55E}" type="slidenum">
              <a:rPr lang="en-IN" smtClean="0"/>
              <a:t>‹#›</a:t>
            </a:fld>
            <a:endParaRPr lang="en-IN"/>
          </a:p>
        </p:txBody>
      </p:sp>
    </p:spTree>
    <p:extLst>
      <p:ext uri="{BB962C8B-B14F-4D97-AF65-F5344CB8AC3E}">
        <p14:creationId xmlns:p14="http://schemas.microsoft.com/office/powerpoint/2010/main" val="2571668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F02566-A909-400C-B03D-79B44095E91B}" type="datetimeFigureOut">
              <a:rPr lang="en-IN" smtClean="0"/>
              <a:t>16-05-2017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014472-14C8-451D-9BF4-782734B8F55E}" type="slidenum">
              <a:rPr lang="en-IN" smtClean="0"/>
              <a:t>‹#›</a:t>
            </a:fld>
            <a:endParaRPr lang="en-IN"/>
          </a:p>
        </p:txBody>
      </p:sp>
    </p:spTree>
    <p:extLst>
      <p:ext uri="{BB962C8B-B14F-4D97-AF65-F5344CB8AC3E}">
        <p14:creationId xmlns:p14="http://schemas.microsoft.com/office/powerpoint/2010/main" val="378740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F02566-A909-400C-B03D-79B44095E91B}" type="datetimeFigureOut">
              <a:rPr lang="en-IN" smtClean="0"/>
              <a:t>16-05-2017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14472-14C8-451D-9BF4-782734B8F55E}" type="slidenum">
              <a:rPr lang="en-IN" smtClean="0"/>
              <a:t>‹#›</a:t>
            </a:fld>
            <a:endParaRPr lang="en-IN"/>
          </a:p>
        </p:txBody>
      </p:sp>
    </p:spTree>
    <p:extLst>
      <p:ext uri="{BB962C8B-B14F-4D97-AF65-F5344CB8AC3E}">
        <p14:creationId xmlns:p14="http://schemas.microsoft.com/office/powerpoint/2010/main" val="2079106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1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80.png"/><Relationship Id="rId4" Type="http://schemas.microsoft.com/office/2007/relationships/hdphoto" Target="../media/hdphoto2.wdp"/><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https://mva.microsoft.com/" TargetMode="External"/><Relationship Id="rId2" Type="http://schemas.openxmlformats.org/officeDocument/2006/relationships/hyperlink" Target="https://docs.microsoft.com/en-us/azure/" TargetMode="External"/><Relationship Id="rId1" Type="http://schemas.openxmlformats.org/officeDocument/2006/relationships/slideLayout" Target="../slideLayouts/slideLayout12.xml"/><Relationship Id="rId4" Type="http://schemas.openxmlformats.org/officeDocument/2006/relationships/hyperlink" Target="https://channel9.msdn.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6.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5.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9.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2.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8.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9.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7.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9.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1.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2.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4.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5.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8.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6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0.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1.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4.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5.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6.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15410" y="369329"/>
            <a:ext cx="10329400" cy="1271673"/>
          </a:xfrm>
        </p:spPr>
        <p:txBody>
          <a:bodyPr>
            <a:normAutofit fontScale="90000"/>
          </a:bodyPr>
          <a:lstStyle/>
          <a:p>
            <a:pPr algn="ctr"/>
            <a:br>
              <a:rPr lang="en-US" b="1" dirty="0"/>
            </a:br>
            <a:r>
              <a:rPr lang="en-US" sz="4800" b="1" dirty="0"/>
              <a:t>70-532: Azure Developers Solutions</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0090" y="3670705"/>
            <a:ext cx="3809524" cy="3238095"/>
          </a:xfrm>
          <a:prstGeom prst="rect">
            <a:avLst/>
          </a:prstGeom>
        </p:spPr>
      </p:pic>
      <p:sp>
        <p:nvSpPr>
          <p:cNvPr id="8" name="Text Placeholder 1"/>
          <p:cNvSpPr>
            <a:spLocks noGrp="1"/>
          </p:cNvSpPr>
          <p:nvPr>
            <p:ph type="body" sz="quarter" idx="11"/>
          </p:nvPr>
        </p:nvSpPr>
        <p:spPr>
          <a:xfrm>
            <a:off x="62035" y="5029200"/>
            <a:ext cx="6034078" cy="790986"/>
          </a:xfrm>
        </p:spPr>
        <p:txBody>
          <a:bodyPr/>
          <a:lstStyle/>
          <a:p>
            <a:r>
              <a:rPr lang="en-US" sz="1800" b="1" dirty="0"/>
              <a:t>Shyamal Pandya</a:t>
            </a:r>
            <a:endParaRPr lang="en-US" sz="1600" b="1" dirty="0"/>
          </a:p>
          <a:p>
            <a:r>
              <a:rPr lang="en-US" sz="1600" b="1" dirty="0"/>
              <a:t>Microsoft Specialist – Azure, MCP</a:t>
            </a:r>
          </a:p>
          <a:p>
            <a:r>
              <a:rPr lang="en-US" sz="1600" b="1" dirty="0"/>
              <a:t>Fb.com/</a:t>
            </a:r>
            <a:r>
              <a:rPr lang="en-US" sz="1600" b="1" dirty="0" err="1"/>
              <a:t>shyamal.trainer</a:t>
            </a:r>
            <a:endParaRPr lang="en-US" sz="1600" b="1"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6397" y="366178"/>
            <a:ext cx="9008534" cy="4216539"/>
          </a:xfrm>
          <a:prstGeom prst="rect">
            <a:avLst/>
          </a:prstGeom>
        </p:spPr>
        <p:txBody>
          <a:bodyPr wrap="square">
            <a:spAutoFit/>
          </a:bodyPr>
          <a:lstStyle/>
          <a:p>
            <a:pPr algn="just"/>
            <a:r>
              <a:rPr lang="en-IN" sz="4400" b="1" dirty="0">
                <a:solidFill>
                  <a:srgbClr val="0070C0">
                    <a:alpha val="99000"/>
                  </a:srgbClr>
                </a:solidFill>
                <a:latin typeface="Segoe UI Light" pitchFamily="34" charset="0"/>
              </a:rPr>
              <a:t>It delivers unmatched productivity</a:t>
            </a:r>
          </a:p>
          <a:p>
            <a:pPr algn="just"/>
            <a:r>
              <a:rPr lang="en-IN" sz="3200" dirty="0">
                <a:solidFill>
                  <a:srgbClr val="00B0F0">
                    <a:alpha val="99000"/>
                  </a:srgbClr>
                </a:solidFill>
                <a:latin typeface="Segoe UI Light" pitchFamily="34" charset="0"/>
              </a:rPr>
              <a:t>Any developer or IT professional can be productive with Azure. Azure’s integrated tools, pre-built templates, and managed services make it easier to build and manage enterprise, mobile, web, and Internet of Things (</a:t>
            </a:r>
            <a:r>
              <a:rPr lang="en-IN" sz="3200" dirty="0" err="1">
                <a:solidFill>
                  <a:srgbClr val="00B0F0">
                    <a:alpha val="99000"/>
                  </a:srgbClr>
                </a:solidFill>
                <a:latin typeface="Segoe UI Light" pitchFamily="34" charset="0"/>
              </a:rPr>
              <a:t>IoT</a:t>
            </a:r>
            <a:r>
              <a:rPr lang="en-IN" sz="3200" dirty="0">
                <a:solidFill>
                  <a:srgbClr val="00B0F0">
                    <a:alpha val="99000"/>
                  </a:srgbClr>
                </a:solidFill>
                <a:latin typeface="Segoe UI Light" pitchFamily="34" charset="0"/>
              </a:rPr>
              <a:t>) apps faster, using skills developers and IT professionals already have and technologies they already know.</a:t>
            </a:r>
          </a:p>
        </p:txBody>
      </p:sp>
      <p:pic>
        <p:nvPicPr>
          <p:cNvPr id="5122" name="Picture 2" descr="http://azure.microsoft.com/images/cvt-589da4bbfe54fc3fae28dfa01fe91ee4c0cd801e826c2c3459f14fd4d74b68b9/page/overview/what-is-azure/01-productivity.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945" y="4521162"/>
            <a:ext cx="5547469" cy="1981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2407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606" y="117694"/>
            <a:ext cx="9008534" cy="5324535"/>
          </a:xfrm>
          <a:prstGeom prst="rect">
            <a:avLst/>
          </a:prstGeom>
        </p:spPr>
        <p:txBody>
          <a:bodyPr wrap="square">
            <a:spAutoFit/>
          </a:bodyPr>
          <a:lstStyle/>
          <a:p>
            <a:pPr algn="just"/>
            <a:r>
              <a:rPr lang="en-IN" sz="4800" b="1" dirty="0">
                <a:solidFill>
                  <a:srgbClr val="0070C0">
                    <a:alpha val="99000"/>
                  </a:srgbClr>
                </a:solidFill>
                <a:latin typeface="Segoe UI Light" pitchFamily="34" charset="0"/>
              </a:rPr>
              <a:t>It’s open and flexible</a:t>
            </a:r>
          </a:p>
          <a:p>
            <a:pPr algn="just"/>
            <a:r>
              <a:rPr lang="en-IN" sz="3200" dirty="0">
                <a:solidFill>
                  <a:srgbClr val="00B0F0">
                    <a:alpha val="99000"/>
                  </a:srgbClr>
                </a:solidFill>
                <a:latin typeface="Segoe UI Light" pitchFamily="34" charset="0"/>
              </a:rPr>
              <a:t>Azure supports the broadest selection of operating systems, programming languages, frameworks, tools, databases and devices. Run Linux and </a:t>
            </a:r>
            <a:r>
              <a:rPr lang="en-IN" sz="3200" dirty="0" err="1">
                <a:solidFill>
                  <a:srgbClr val="00B0F0">
                    <a:alpha val="99000"/>
                  </a:srgbClr>
                </a:solidFill>
                <a:latin typeface="Segoe UI Light" pitchFamily="34" charset="0"/>
              </a:rPr>
              <a:t>Docker</a:t>
            </a:r>
            <a:r>
              <a:rPr lang="en-IN" sz="3200" dirty="0">
                <a:solidFill>
                  <a:srgbClr val="00B0F0">
                    <a:alpha val="99000"/>
                  </a:srgbClr>
                </a:solidFill>
                <a:latin typeface="Segoe UI Light" pitchFamily="34" charset="0"/>
              </a:rPr>
              <a:t> containers; build apps with JavaScript, Python, .NET, PHP, Java, Node.js; build </a:t>
            </a:r>
            <a:r>
              <a:rPr lang="en-IN" sz="3200" dirty="0" err="1">
                <a:solidFill>
                  <a:srgbClr val="00B0F0">
                    <a:alpha val="99000"/>
                  </a:srgbClr>
                </a:solidFill>
                <a:latin typeface="Segoe UI Light" pitchFamily="34" charset="0"/>
              </a:rPr>
              <a:t>backends</a:t>
            </a:r>
            <a:r>
              <a:rPr lang="en-IN" sz="3200" dirty="0">
                <a:solidFill>
                  <a:srgbClr val="00B0F0">
                    <a:alpha val="99000"/>
                  </a:srgbClr>
                </a:solidFill>
                <a:latin typeface="Segoe UI Light" pitchFamily="34" charset="0"/>
              </a:rPr>
              <a:t> for </a:t>
            </a:r>
            <a:r>
              <a:rPr lang="en-IN" sz="3200" dirty="0" err="1">
                <a:solidFill>
                  <a:srgbClr val="00B0F0">
                    <a:alpha val="99000"/>
                  </a:srgbClr>
                </a:solidFill>
                <a:latin typeface="Segoe UI Light" pitchFamily="34" charset="0"/>
              </a:rPr>
              <a:t>iOS</a:t>
            </a:r>
            <a:r>
              <a:rPr lang="en-IN" sz="3200" dirty="0">
                <a:solidFill>
                  <a:srgbClr val="00B0F0">
                    <a:alpha val="99000"/>
                  </a:srgbClr>
                </a:solidFill>
                <a:latin typeface="Segoe UI Light" pitchFamily="34" charset="0"/>
              </a:rPr>
              <a:t>, Android, and Windows devices. Azure supports the same technologies millions of developers and IT professionals already rely on and trust. </a:t>
            </a:r>
          </a:p>
          <a:p>
            <a:pPr algn="just"/>
            <a:endParaRPr lang="en-IN" sz="3600" dirty="0">
              <a:solidFill>
                <a:srgbClr val="00B0F0">
                  <a:alpha val="99000"/>
                </a:srgbClr>
              </a:solidFill>
              <a:latin typeface="Segoe UI Light" pitchFamily="34" charset="0"/>
            </a:endParaRPr>
          </a:p>
        </p:txBody>
      </p:sp>
      <p:pic>
        <p:nvPicPr>
          <p:cNvPr id="6146" name="Picture 2" descr="http://azure.microsoft.com/images/cvt-44581822ed2c17b105a3b5b04174f7316bf79054f1687cbe99076c07f55bc040/page/overview/what-is-azure/02-open.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122" y="4550261"/>
            <a:ext cx="4445019" cy="21431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195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9543" y="522702"/>
            <a:ext cx="6094938" cy="830997"/>
          </a:xfrm>
          <a:prstGeom prst="rect">
            <a:avLst/>
          </a:prstGeom>
        </p:spPr>
        <p:txBody>
          <a:bodyPr wrap="none">
            <a:spAutoFit/>
          </a:bodyPr>
          <a:lstStyle/>
          <a:p>
            <a:r>
              <a:rPr lang="en-IN" sz="4800" b="1" dirty="0">
                <a:solidFill>
                  <a:srgbClr val="0070C0">
                    <a:alpha val="99000"/>
                  </a:srgbClr>
                </a:solidFill>
                <a:latin typeface="Segoe UI Light" pitchFamily="34" charset="0"/>
              </a:rPr>
              <a:t>It works with existing IT</a:t>
            </a:r>
          </a:p>
        </p:txBody>
      </p:sp>
      <p:pic>
        <p:nvPicPr>
          <p:cNvPr id="7170" name="Picture 2" descr="http://azure.microsoft.com/images/cvt-5292d2dcafc766932d148f045e5224737e5e72d5fb09c86e30e93915d76a5343/page/overview/what-is-azure/03-existing.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122" y="1937631"/>
            <a:ext cx="4913841" cy="37877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953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7935" y="1013769"/>
            <a:ext cx="7434984" cy="830997"/>
          </a:xfrm>
          <a:prstGeom prst="rect">
            <a:avLst/>
          </a:prstGeom>
        </p:spPr>
        <p:txBody>
          <a:bodyPr wrap="none">
            <a:spAutoFit/>
          </a:bodyPr>
          <a:lstStyle/>
          <a:p>
            <a:r>
              <a:rPr lang="en-IN" sz="4800" b="1" dirty="0">
                <a:solidFill>
                  <a:srgbClr val="0070C0">
                    <a:alpha val="99000"/>
                  </a:srgbClr>
                </a:solidFill>
                <a:latin typeface="Segoe UI Light" pitchFamily="34" charset="0"/>
              </a:rPr>
              <a:t>It’s built to protect your data</a:t>
            </a:r>
          </a:p>
        </p:txBody>
      </p:sp>
      <p:pic>
        <p:nvPicPr>
          <p:cNvPr id="8194" name="Picture 2" descr="http://azure.microsoft.com/images/cvt-1a5dd09358b52d1440a13c2207820b9b06457c6872c7ee585d03f112a3243c70/page/overview/what-is-azure/04-protect.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427" y="2408612"/>
            <a:ext cx="4839758" cy="40869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3084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971" y="556568"/>
            <a:ext cx="3974806" cy="830997"/>
          </a:xfrm>
          <a:prstGeom prst="rect">
            <a:avLst/>
          </a:prstGeom>
        </p:spPr>
        <p:txBody>
          <a:bodyPr wrap="none">
            <a:spAutoFit/>
          </a:bodyPr>
          <a:lstStyle/>
          <a:p>
            <a:r>
              <a:rPr lang="en-IN" sz="4800" b="1" dirty="0">
                <a:solidFill>
                  <a:srgbClr val="0070C0">
                    <a:alpha val="99000"/>
                  </a:srgbClr>
                </a:solidFill>
                <a:latin typeface="Segoe UI Light" pitchFamily="34" charset="0"/>
              </a:rPr>
              <a:t>It’s everywhere</a:t>
            </a:r>
          </a:p>
        </p:txBody>
      </p:sp>
      <p:pic>
        <p:nvPicPr>
          <p:cNvPr id="9218" name="Picture 2" descr="http://azure.microsoft.com/images/cvt-b01440b436c4511de0df04f8a2371c03c2f72985a0dd2f5f8d5318d5c76345c1/page/overview/what-is-azure/05-everywhere.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3855" y="160338"/>
            <a:ext cx="2709333" cy="148246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Image result for microsoft datacenter"/>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Image result for microsoft datacenter"/>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8" descr="Image result for microsoft datacenter"/>
          <p:cNvSpPr>
            <a:spLocks noChangeAspect="1" noChangeArrowheads="1"/>
          </p:cNvSpPr>
          <p:nvPr/>
        </p:nvSpPr>
        <p:spPr bwMode="auto">
          <a:xfrm>
            <a:off x="461963"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10" descr="Image result for microsoft datacenter"/>
          <p:cNvSpPr>
            <a:spLocks noChangeAspect="1" noChangeArrowheads="1"/>
          </p:cNvSpPr>
          <p:nvPr/>
        </p:nvSpPr>
        <p:spPr bwMode="auto">
          <a:xfrm>
            <a:off x="614363"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28" name="Picture 12" descr="http://t2.gstatic.com/images?q=tbn:ANd9GcQuTAn9xmwiOW5pbPT_vQgYByZe1zUYHCcbZwT7p7HWBA-wrjv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7" y="2150534"/>
            <a:ext cx="5957358" cy="422100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i.ytimg.com/vi/JJ44hEr5DFE/maxresdefa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501" y="2150533"/>
            <a:ext cx="5923487" cy="422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789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datacenters.com/news/wp-content/uploads/2014/10/Microsof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4" y="914400"/>
            <a:ext cx="5804958" cy="487785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i.i.cbsi.com/cnwk.1d/i/tim/2012/10/17/google-datacenter-people-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0657" y="914400"/>
            <a:ext cx="6008158" cy="4877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741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5628" y="1098436"/>
            <a:ext cx="6721648" cy="830997"/>
          </a:xfrm>
          <a:prstGeom prst="rect">
            <a:avLst/>
          </a:prstGeom>
        </p:spPr>
        <p:txBody>
          <a:bodyPr wrap="none">
            <a:spAutoFit/>
          </a:bodyPr>
          <a:lstStyle/>
          <a:p>
            <a:r>
              <a:rPr lang="en-IN" sz="4800" b="1" dirty="0">
                <a:solidFill>
                  <a:srgbClr val="0070C0">
                    <a:alpha val="99000"/>
                  </a:srgbClr>
                </a:solidFill>
                <a:latin typeface="Segoe UI Light" pitchFamily="34" charset="0"/>
              </a:rPr>
              <a:t>It’s ready for any business</a:t>
            </a:r>
          </a:p>
        </p:txBody>
      </p:sp>
      <p:pic>
        <p:nvPicPr>
          <p:cNvPr id="11266" name="Picture 2" descr="http://azure.microsoft.com/images/cvt-b61dfdc0d3bd7c405a2d7401c50d8756db5b903b3e36a2ed910854bbf8eb7ea6/page/overview/what-is-azure/06-ready.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298" y="2921000"/>
            <a:ext cx="3623451" cy="2937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2674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036" y="922238"/>
            <a:ext cx="10770897" cy="1754326"/>
          </a:xfrm>
          <a:prstGeom prst="rect">
            <a:avLst/>
          </a:prstGeom>
        </p:spPr>
        <p:txBody>
          <a:bodyPr wrap="none">
            <a:spAutoFit/>
          </a:bodyPr>
          <a:lstStyle/>
          <a:p>
            <a:r>
              <a:rPr lang="en-IN" sz="4400" b="1" dirty="0">
                <a:solidFill>
                  <a:srgbClr val="0070C0">
                    <a:alpha val="99000"/>
                  </a:srgbClr>
                </a:solidFill>
                <a:latin typeface="Segoe UI Light" pitchFamily="34" charset="0"/>
              </a:rPr>
              <a:t>It’s economical and scalable</a:t>
            </a:r>
          </a:p>
          <a:p>
            <a:r>
              <a:rPr lang="en-IN" sz="3200" dirty="0">
                <a:solidFill>
                  <a:srgbClr val="00B0F0">
                    <a:alpha val="99000"/>
                  </a:srgbClr>
                </a:solidFill>
                <a:latin typeface="Segoe UI Light" pitchFamily="34" charset="0"/>
              </a:rPr>
              <a:t>Azure’s pay-as-you-go services can quickly scale up </a:t>
            </a:r>
          </a:p>
          <a:p>
            <a:r>
              <a:rPr lang="en-IN" sz="3200" dirty="0">
                <a:solidFill>
                  <a:srgbClr val="00B0F0">
                    <a:alpha val="99000"/>
                  </a:srgbClr>
                </a:solidFill>
                <a:latin typeface="Segoe UI Light" pitchFamily="34" charset="0"/>
              </a:rPr>
              <a:t>or down to match demand, so you only pay for what you use.</a:t>
            </a:r>
          </a:p>
        </p:txBody>
      </p:sp>
      <p:pic>
        <p:nvPicPr>
          <p:cNvPr id="12290" name="Picture 2" descr="http://azure.microsoft.com/images/cvt-d936374c81afd88cecbf69baa9d930df01db76886cf63d31fde5a20613defb9e/page/overview/what-is-azure/07-economical.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631" y="3170767"/>
            <a:ext cx="3190749" cy="24172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4802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21" y="518573"/>
            <a:ext cx="8534400" cy="4647426"/>
          </a:xfrm>
          <a:prstGeom prst="rect">
            <a:avLst/>
          </a:prstGeom>
        </p:spPr>
        <p:txBody>
          <a:bodyPr wrap="square">
            <a:spAutoFit/>
          </a:bodyPr>
          <a:lstStyle/>
          <a:p>
            <a:r>
              <a:rPr lang="en-IN" sz="4000" b="1" dirty="0">
                <a:solidFill>
                  <a:srgbClr val="0070C0">
                    <a:alpha val="99000"/>
                  </a:srgbClr>
                </a:solidFill>
                <a:latin typeface="Segoe UI Light" pitchFamily="34" charset="0"/>
              </a:rPr>
              <a:t>It enables you to unlock insights</a:t>
            </a:r>
          </a:p>
          <a:p>
            <a:endParaRPr lang="en-IN" sz="3200" b="1" dirty="0">
              <a:solidFill>
                <a:srgbClr val="0070C0">
                  <a:alpha val="99000"/>
                </a:srgbClr>
              </a:solidFill>
              <a:latin typeface="Segoe UI Light" pitchFamily="34" charset="0"/>
            </a:endParaRPr>
          </a:p>
          <a:p>
            <a:r>
              <a:rPr lang="en-IN" sz="3200" dirty="0">
                <a:solidFill>
                  <a:srgbClr val="00B0F0">
                    <a:alpha val="99000"/>
                  </a:srgbClr>
                </a:solidFill>
                <a:latin typeface="Segoe UI Light" pitchFamily="34" charset="0"/>
              </a:rPr>
              <a:t>Azure’s predictive analytics services like Machine Learning, Power BI and Stream Analytics are redefining business intelligence. Make smarter decisions, improve customer service, and uncover new business possibilities from your structured, unstructured, and streaming Internet of Things data. </a:t>
            </a:r>
          </a:p>
        </p:txBody>
      </p:sp>
      <p:pic>
        <p:nvPicPr>
          <p:cNvPr id="13314" name="Picture 2" descr="http://azure.microsoft.com/images/cvt-2b1015464fb00c4d57883275cdb4d21bcbd5fc2a29ed9dd830b7ed79d9d0a2db/page/overview/what-is-azure/08-unlock.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1721" y="4809067"/>
            <a:ext cx="2880463" cy="17602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197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endParaRPr lang="en-US" dirty="0">
              <a:solidFill>
                <a:schemeClr val="accent2">
                  <a:alpha val="99000"/>
                </a:schemeClr>
              </a:solidFill>
            </a:endParaRPr>
          </a:p>
        </p:txBody>
      </p:sp>
      <p:grpSp>
        <p:nvGrpSpPr>
          <p:cNvPr id="12" name="Group 11"/>
          <p:cNvGrpSpPr/>
          <p:nvPr/>
        </p:nvGrpSpPr>
        <p:grpSpPr>
          <a:xfrm>
            <a:off x="8116891"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8002"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9113"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33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0701" y="400050"/>
            <a:ext cx="11149013" cy="4570482"/>
          </a:xfrm>
        </p:spPr>
        <p:txBody>
          <a:bodyPr>
            <a:normAutofit lnSpcReduction="10000"/>
          </a:bodyPr>
          <a:lstStyle/>
          <a:p>
            <a:r>
              <a:rPr lang="en-IN" b="1" dirty="0"/>
              <a:t>Points Consider In</a:t>
            </a:r>
          </a:p>
          <a:p>
            <a:r>
              <a:rPr lang="en-IN" dirty="0"/>
              <a:t>-   Hands on Exposure to Azure</a:t>
            </a:r>
          </a:p>
          <a:p>
            <a:pPr marL="574675" indent="-571500">
              <a:buFontTx/>
              <a:buChar char="-"/>
            </a:pPr>
            <a:r>
              <a:rPr lang="en-IN" dirty="0"/>
              <a:t>E.g. How steps involved in creating Load </a:t>
            </a:r>
          </a:p>
          <a:p>
            <a:pPr marL="574675" indent="-571500">
              <a:buFontTx/>
              <a:buChar char="-"/>
            </a:pPr>
            <a:r>
              <a:rPr lang="en-IN" dirty="0"/>
              <a:t>Balancer/Availability Set / VM etc.</a:t>
            </a:r>
          </a:p>
          <a:p>
            <a:pPr marL="574675" indent="-571500">
              <a:buFontTx/>
              <a:buChar char="-"/>
            </a:pPr>
            <a:r>
              <a:rPr lang="en-IN" dirty="0"/>
              <a:t>57 Questions</a:t>
            </a:r>
          </a:p>
          <a:p>
            <a:pPr marL="574675" indent="-571500">
              <a:buFontTx/>
              <a:buChar char="-"/>
            </a:pPr>
            <a:r>
              <a:rPr lang="en-IN" dirty="0"/>
              <a:t>700 Passing Marks</a:t>
            </a:r>
          </a:p>
          <a:p>
            <a:pPr marL="574675" indent="-571500">
              <a:buFontTx/>
              <a:buChar char="-"/>
            </a:pPr>
            <a:r>
              <a:rPr lang="en-IN" dirty="0"/>
              <a:t>Few Que you can’t review back</a:t>
            </a:r>
          </a:p>
        </p:txBody>
      </p:sp>
    </p:spTree>
    <p:extLst>
      <p:ext uri="{BB962C8B-B14F-4D97-AF65-F5344CB8AC3E}">
        <p14:creationId xmlns:p14="http://schemas.microsoft.com/office/powerpoint/2010/main" val="18081023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 </a:t>
            </a:r>
          </a:p>
        </p:txBody>
      </p:sp>
      <p:grpSp>
        <p:nvGrpSpPr>
          <p:cNvPr id="94" name="Group 93"/>
          <p:cNvGrpSpPr/>
          <p:nvPr/>
        </p:nvGrpSpPr>
        <p:grpSpPr>
          <a:xfrm>
            <a:off x="199960" y="1146128"/>
            <a:ext cx="2475790" cy="5171464"/>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On Premises</a:t>
              </a:r>
            </a:p>
          </p:txBody>
        </p:sp>
        <p:sp>
          <p:nvSpPr>
            <p:cNvPr id="96" name="Rectangle 9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dirty="0">
                  <a:solidFill>
                    <a:schemeClr val="bg1">
                      <a:alpha val="99000"/>
                    </a:schemeClr>
                  </a:solidFill>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797">
                <a:defRPr/>
              </a:pPr>
              <a:r>
                <a:rPr lang="en-US" sz="1866">
                  <a:solidFill>
                    <a:schemeClr val="bg1">
                      <a:alpha val="99000"/>
                    </a:schemeClr>
                  </a:solidFill>
                  <a:latin typeface="Segoe UI"/>
                  <a:ea typeface="Segoe UI" pitchFamily="34" charset="0"/>
                  <a:cs typeface="Segoe UI" pitchFamily="34" charset="0"/>
                </a:rPr>
                <a:t>Runtime</a:t>
              </a:r>
            </a:p>
          </p:txBody>
        </p:sp>
        <p:sp>
          <p:nvSpPr>
            <p:cNvPr id="105" name="Left Brace 104"/>
            <p:cNvSpPr/>
            <p:nvPr/>
          </p:nvSpPr>
          <p:spPr>
            <a:xfrm>
              <a:off x="1249156" y="2354254"/>
              <a:ext cx="137875"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62797">
                <a:defRPr/>
              </a:pPr>
              <a:endParaRPr lang="en-US" sz="1866">
                <a:solidFill>
                  <a:srgbClr val="FFFFFF"/>
                </a:solidFill>
                <a:latin typeface="Segoe UI"/>
                <a:ea typeface="Segoe UI" pitchFamily="34" charset="0"/>
                <a:cs typeface="Segoe UI" pitchFamily="34" charset="0"/>
              </a:endParaRPr>
            </a:p>
          </p:txBody>
        </p:sp>
        <p:sp>
          <p:nvSpPr>
            <p:cNvPr id="106" name="TextBox 52"/>
            <p:cNvSpPr txBox="1"/>
            <p:nvPr/>
          </p:nvSpPr>
          <p:spPr>
            <a:xfrm>
              <a:off x="855665" y="3766735"/>
              <a:ext cx="407810" cy="11787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You manage</a:t>
              </a:r>
            </a:p>
          </p:txBody>
        </p:sp>
      </p:grpSp>
      <p:grpSp>
        <p:nvGrpSpPr>
          <p:cNvPr id="107" name="Group 106"/>
          <p:cNvGrpSpPr/>
          <p:nvPr/>
        </p:nvGrpSpPr>
        <p:grpSpPr>
          <a:xfrm>
            <a:off x="3029190" y="1146130"/>
            <a:ext cx="3067816" cy="5321627"/>
            <a:chOff x="3377366" y="1698693"/>
            <a:chExt cx="2771925" cy="4810862"/>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Infrastructure</a:t>
              </a:r>
            </a:p>
            <a:p>
              <a:pPr algn="ctr" defTabSz="1462797">
                <a:defRPr/>
              </a:pPr>
              <a:r>
                <a:rPr lang="en-US" sz="1866" dirty="0">
                  <a:solidFill>
                    <a:srgbClr val="595959">
                      <a:alpha val="99000"/>
                    </a:srgbClr>
                  </a:solidFill>
                  <a:latin typeface="Segoe UI"/>
                  <a:ea typeface="Kozuka Gothic Pro R" pitchFamily="34" charset="-128"/>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797">
                <a:defRPr/>
              </a:pPr>
              <a:r>
                <a:rPr lang="en-US" sz="1866">
                  <a:solidFill>
                    <a:sysClr val="window" lastClr="FFFFFF">
                      <a:alpha val="99000"/>
                    </a:sysClr>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19" name="TextBox 56"/>
            <p:cNvSpPr txBox="1"/>
            <p:nvPr/>
          </p:nvSpPr>
          <p:spPr>
            <a:xfrm flipH="1">
              <a:off x="5741481" y="4418782"/>
              <a:ext cx="407810" cy="209077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21" name="TextBox 58"/>
            <p:cNvSpPr txBox="1"/>
            <p:nvPr/>
          </p:nvSpPr>
          <p:spPr>
            <a:xfrm>
              <a:off x="3377366" y="2865024"/>
              <a:ext cx="407810" cy="11787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You manage</a:t>
              </a:r>
            </a:p>
          </p:txBody>
        </p:sp>
      </p:grpSp>
      <p:grpSp>
        <p:nvGrpSpPr>
          <p:cNvPr id="122" name="Group 121"/>
          <p:cNvGrpSpPr/>
          <p:nvPr/>
        </p:nvGrpSpPr>
        <p:grpSpPr>
          <a:xfrm>
            <a:off x="6146339" y="1146131"/>
            <a:ext cx="2995318" cy="5180617"/>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Platform</a:t>
              </a:r>
            </a:p>
            <a:p>
              <a:pPr algn="ctr" defTabSz="1462797">
                <a:defRPr/>
              </a:pPr>
              <a:r>
                <a:rPr lang="en-US" sz="1866" dirty="0">
                  <a:solidFill>
                    <a:srgbClr val="595959">
                      <a:alpha val="99000"/>
                    </a:srgbClr>
                  </a:solidFill>
                  <a:latin typeface="Segoe UI"/>
                  <a:ea typeface="Kozuka Gothic Pro R" pitchFamily="34" charset="-128"/>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25" name="TextBox 54"/>
            <p:cNvSpPr txBox="1"/>
            <p:nvPr/>
          </p:nvSpPr>
          <p:spPr>
            <a:xfrm flipH="1">
              <a:off x="8278032" y="3792414"/>
              <a:ext cx="407810" cy="209077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27" name="TextBox 60"/>
            <p:cNvSpPr txBox="1"/>
            <p:nvPr/>
          </p:nvSpPr>
          <p:spPr>
            <a:xfrm>
              <a:off x="5979422" y="2166540"/>
              <a:ext cx="407810" cy="11787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dirty="0">
                  <a:solidFill>
                    <a:sysClr val="window" lastClr="FFFFFF">
                      <a:alpha val="99000"/>
                    </a:sysClr>
                  </a:solidFill>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Data</a:t>
              </a:r>
            </a:p>
          </p:txBody>
        </p:sp>
      </p:grpSp>
      <p:grpSp>
        <p:nvGrpSpPr>
          <p:cNvPr id="137" name="Group 136"/>
          <p:cNvGrpSpPr/>
          <p:nvPr/>
        </p:nvGrpSpPr>
        <p:grpSpPr>
          <a:xfrm>
            <a:off x="9309766" y="1146129"/>
            <a:ext cx="2726764" cy="5180615"/>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677" fontAlgn="base">
                <a:spcAft>
                  <a:spcPct val="0"/>
                </a:spcAft>
                <a:defRPr/>
              </a:pPr>
              <a:r>
                <a:rPr lang="en-US" sz="2399" dirty="0">
                  <a:solidFill>
                    <a:srgbClr val="595959">
                      <a:alpha val="99000"/>
                    </a:srgbClr>
                  </a:solidFill>
                  <a:latin typeface="Segoe UI"/>
                  <a:ea typeface="Kozuka Gothic Pro R" pitchFamily="34" charset="-128"/>
                </a:rPr>
                <a:t>Software</a:t>
              </a:r>
            </a:p>
            <a:p>
              <a:pPr algn="ctr" defTabSz="1462797">
                <a:defRPr/>
              </a:pPr>
              <a:r>
                <a:rPr lang="en-US" sz="1866" dirty="0">
                  <a:solidFill>
                    <a:srgbClr val="595959">
                      <a:alpha val="99000"/>
                    </a:srgbClr>
                  </a:solidFill>
                  <a:latin typeface="Segoe UI"/>
                  <a:ea typeface="Kozuka Gothic Pro R" pitchFamily="34" charset="-128"/>
                </a:rPr>
                <a:t>(as a Service)</a:t>
              </a:r>
            </a:p>
          </p:txBody>
        </p:sp>
        <p:sp>
          <p:nvSpPr>
            <p:cNvPr id="139" name="Left Brace 138"/>
            <p:cNvSpPr/>
            <p:nvPr/>
          </p:nvSpPr>
          <p:spPr>
            <a:xfrm flipH="1">
              <a:off x="10688405" y="2335204"/>
              <a:ext cx="200055"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2797">
                <a:defRPr/>
              </a:pPr>
              <a:endParaRPr lang="en-US" sz="2266" kern="0">
                <a:solidFill>
                  <a:srgbClr val="FFFFFF"/>
                </a:solidFill>
                <a:latin typeface="Segoe UI"/>
                <a:ea typeface="Segoe UI" pitchFamily="34" charset="0"/>
                <a:cs typeface="Segoe UI" pitchFamily="34" charset="0"/>
              </a:endParaRPr>
            </a:p>
          </p:txBody>
        </p:sp>
        <p:sp>
          <p:nvSpPr>
            <p:cNvPr id="140" name="TextBox 64"/>
            <p:cNvSpPr txBox="1"/>
            <p:nvPr/>
          </p:nvSpPr>
          <p:spPr>
            <a:xfrm flipH="1">
              <a:off x="10896117" y="3320511"/>
              <a:ext cx="407810" cy="209077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2677" fontAlgn="base">
                <a:spcAft>
                  <a:spcPct val="0"/>
                </a:spcAft>
                <a:defRPr/>
              </a:pPr>
              <a:r>
                <a:rPr lang="en-US" sz="1733" dirty="0">
                  <a:solidFill>
                    <a:srgbClr val="595959">
                      <a:alpha val="99000"/>
                    </a:srgbClr>
                  </a:solidFill>
                  <a:latin typeface="Segoe UI"/>
                  <a:ea typeface="Kozuka Gothic Pro R" pitchFamily="34" charset="-128"/>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dirty="0">
                  <a:solidFill>
                    <a:sysClr val="window" lastClr="FFFFFF">
                      <a:alpha val="99000"/>
                    </a:sysClr>
                  </a:solidFill>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2797">
                <a:defRPr/>
              </a:pPr>
              <a:r>
                <a:rPr lang="en-US" sz="1866" kern="0">
                  <a:solidFill>
                    <a:sysClr val="window" lastClr="FFFFFF">
                      <a:alpha val="99000"/>
                    </a:sysClr>
                  </a:solidFill>
                  <a:latin typeface="Segoe UI"/>
                  <a:ea typeface="Segoe UI" pitchFamily="34" charset="0"/>
                  <a:cs typeface="Segoe UI" pitchFamily="34" charset="0"/>
                </a:rPr>
                <a:t>Data</a:t>
              </a:r>
            </a:p>
          </p:txBody>
        </p:sp>
      </p:grpSp>
      <p:pic>
        <p:nvPicPr>
          <p:cNvPr id="5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82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ging.servercloudcanada.com/wp-content/uploads/2013/11/defin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89447"/>
            <a:ext cx="5212292" cy="44180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ttgtmedia.com/rms/computerweekly/photogalleries/241360/2357_20_the-difference-between-saas-paas-and-iaa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07" y="206380"/>
            <a:ext cx="6571689" cy="42978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153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16248" y="2930463"/>
            <a:ext cx="11149013" cy="747897"/>
          </a:xfrm>
          <a:prstGeom prst="rect">
            <a:avLst/>
          </a:prstGeom>
        </p:spPr>
        <p:txBody>
          <a:bodyPr/>
          <a:lstStyle/>
          <a:p>
            <a:r>
              <a:rPr lang="en-US" dirty="0"/>
              <a:t>Enterprise Scenarios</a:t>
            </a:r>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Tree>
    <p:extLst>
      <p:ext uri="{BB962C8B-B14F-4D97-AF65-F5344CB8AC3E}">
        <p14:creationId xmlns:p14="http://schemas.microsoft.com/office/powerpoint/2010/main" val="7096671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Hybrid Cloud</a:t>
            </a:r>
          </a:p>
        </p:txBody>
      </p:sp>
      <p:pic>
        <p:nvPicPr>
          <p:cNvPr id="32" name="Picture 31"/>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2352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The problem with identity </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3" name="Rectangle 2"/>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4533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Identity</a:t>
            </a:r>
          </a:p>
        </p:txBody>
      </p:sp>
      <p:pic>
        <p:nvPicPr>
          <p:cNvPr id="13" name="Picture 12"/>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14600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Security and Compliance</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74304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Application Development</a:t>
            </a:r>
          </a:p>
        </p:txBody>
      </p:sp>
      <p:pic>
        <p:nvPicPr>
          <p:cNvPr id="12" name="Picture 11"/>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4493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3"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773294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20703" y="229436"/>
            <a:ext cx="11149013" cy="756934"/>
          </a:xfrm>
          <a:prstGeom prst="rect">
            <a:avLst/>
          </a:prstGeom>
        </p:spPr>
        <p:txBody>
          <a:bodyPr/>
          <a:lstStyle/>
          <a:p>
            <a:r>
              <a:rPr lang="en-US" dirty="0"/>
              <a:t>Azure Regions</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7642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1495794"/>
          </a:xfrm>
        </p:spPr>
        <p:txBody>
          <a:bodyPr>
            <a:normAutofit fontScale="90000"/>
          </a:bodyPr>
          <a:lstStyle/>
          <a:p>
            <a:r>
              <a:rPr lang="en-IN" dirty="0"/>
              <a:t>For Detailed deep dive and interaction with Microsoft Product Team</a:t>
            </a:r>
          </a:p>
        </p:txBody>
      </p:sp>
      <p:sp>
        <p:nvSpPr>
          <p:cNvPr id="3" name="Text Placeholder 2"/>
          <p:cNvSpPr>
            <a:spLocks noGrp="1"/>
          </p:cNvSpPr>
          <p:nvPr>
            <p:ph type="body" sz="quarter" idx="10"/>
          </p:nvPr>
        </p:nvSpPr>
        <p:spPr>
          <a:xfrm>
            <a:off x="520701" y="1847849"/>
            <a:ext cx="11149013" cy="3901068"/>
          </a:xfrm>
        </p:spPr>
        <p:txBody>
          <a:bodyPr/>
          <a:lstStyle/>
          <a:p>
            <a:r>
              <a:rPr lang="en-IN" dirty="0">
                <a:hlinkClick r:id="rId2"/>
              </a:rPr>
              <a:t>https://docs.microsoft.com/en-us/azure/</a:t>
            </a:r>
            <a:endParaRPr lang="en-IN" dirty="0"/>
          </a:p>
          <a:p>
            <a:endParaRPr lang="en-IN" dirty="0"/>
          </a:p>
          <a:p>
            <a:r>
              <a:rPr lang="en-IN" dirty="0">
                <a:hlinkClick r:id="rId3"/>
              </a:rPr>
              <a:t>https://mva.microsoft.com/</a:t>
            </a:r>
            <a:endParaRPr lang="en-IN" dirty="0"/>
          </a:p>
          <a:p>
            <a:endParaRPr lang="en-IN" dirty="0">
              <a:hlinkClick r:id="rId4"/>
            </a:endParaRPr>
          </a:p>
          <a:p>
            <a:r>
              <a:rPr lang="en-IN" dirty="0">
                <a:hlinkClick r:id="rId4"/>
              </a:rPr>
              <a:t>https://channel9.msdn.com/</a:t>
            </a:r>
            <a:endParaRPr lang="en-IN" dirty="0"/>
          </a:p>
          <a:p>
            <a:endParaRPr lang="en-IN" dirty="0"/>
          </a:p>
        </p:txBody>
      </p:sp>
    </p:spTree>
    <p:extLst>
      <p:ext uri="{BB962C8B-B14F-4D97-AF65-F5344CB8AC3E}">
        <p14:creationId xmlns:p14="http://schemas.microsoft.com/office/powerpoint/2010/main" val="18605919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6248" y="2930462"/>
            <a:ext cx="11149013" cy="1218478"/>
          </a:xfrm>
          <a:prstGeom prst="rect">
            <a:avLst/>
          </a:prstGeom>
        </p:spPr>
        <p:txBody>
          <a:bodyPr>
            <a:normAutofit/>
          </a:bodyPr>
          <a:lstStyle/>
          <a:p>
            <a:r>
              <a:rPr lang="en-US" dirty="0"/>
              <a:t>OSS in Azure</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Tree>
    <p:extLst>
      <p:ext uri="{BB962C8B-B14F-4D97-AF65-F5344CB8AC3E}">
        <p14:creationId xmlns:p14="http://schemas.microsoft.com/office/powerpoint/2010/main" val="539624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Microsoft Azure Open Source Support</a:t>
            </a:r>
          </a:p>
        </p:txBody>
      </p:sp>
      <p:pic>
        <p:nvPicPr>
          <p:cNvPr id="10" name="Picture 9"/>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6185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3"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7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6836" y="139602"/>
            <a:ext cx="11149013" cy="756934"/>
          </a:xfrm>
          <a:prstGeom prst="rect">
            <a:avLst/>
          </a:prstGeom>
        </p:spPr>
        <p:txBody>
          <a:bodyPr/>
          <a:lstStyle/>
          <a:p>
            <a:r>
              <a:rPr lang="en-US" dirty="0"/>
              <a:t>Microsoft Azure Open Source Support</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Tree>
    <p:extLst>
      <p:ext uri="{BB962C8B-B14F-4D97-AF65-F5344CB8AC3E}">
        <p14:creationId xmlns:p14="http://schemas.microsoft.com/office/powerpoint/2010/main" val="3867621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Microsoft Loves Linux?</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8894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SQL Server on Linux</a:t>
            </a:r>
          </a:p>
        </p:txBody>
      </p:sp>
      <p:pic>
        <p:nvPicPr>
          <p:cNvPr id="10" name="Picture 9"/>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13019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16248" y="2930462"/>
            <a:ext cx="11149013" cy="1495794"/>
          </a:xfrm>
          <a:prstGeom prst="rect">
            <a:avLst/>
          </a:prstGeom>
        </p:spPr>
        <p:txBody>
          <a:bodyPr/>
          <a:lstStyle/>
          <a:p>
            <a:r>
              <a:rPr lang="en-US" dirty="0"/>
              <a:t>Azure Web Apps</a:t>
            </a:r>
            <a:br>
              <a:rPr lang="en-US" dirty="0"/>
            </a:br>
            <a:r>
              <a:rPr lang="en-US" dirty="0"/>
              <a:t>Overview</a:t>
            </a: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Rectangle 1"/>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37855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3" name="Rectangle 2"/>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449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3691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3" name="Rectangle 2"/>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5721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Why Azure Web Apps?</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1632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1" y="89420"/>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662009" y="3779520"/>
            <a:ext cx="2214880" cy="2527311"/>
          </a:xfrm>
          <a:prstGeom prst="rect">
            <a:avLst/>
          </a:prstGeom>
        </p:spPr>
      </p:pic>
      <p:sp>
        <p:nvSpPr>
          <p:cNvPr id="4" name="Rectangle 3"/>
          <p:cNvSpPr/>
          <p:nvPr/>
        </p:nvSpPr>
        <p:spPr bwMode="auto">
          <a:xfrm>
            <a:off x="4942111" y="586190"/>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3405190" y="1720566"/>
            <a:ext cx="8666693" cy="4832635"/>
          </a:xfrm>
          <a:prstGeom prst="rect">
            <a:avLst/>
          </a:prstGeom>
        </p:spPr>
        <p:txBody>
          <a:bodyPr>
            <a:noAutofit/>
          </a:bodyPr>
          <a:lstStyle/>
          <a:p>
            <a:pPr marL="0" indent="0" algn="just">
              <a:buNone/>
            </a:pPr>
            <a:r>
              <a:rPr lang="en-IN" sz="4000" dirty="0">
                <a:solidFill>
                  <a:srgbClr val="00B0F0">
                    <a:alpha val="99000"/>
                  </a:srgbClr>
                </a:solidFill>
                <a:latin typeface="Segoe UI Light" pitchFamily="34" charset="0"/>
              </a:rPr>
              <a:t>The practice of using a network of remote servers hosted on the Internet to store, manage, and process data, rather than a local server or a personal computer.</a:t>
            </a:r>
          </a:p>
          <a:p>
            <a:pPr marL="0" indent="0" algn="just">
              <a:buNone/>
            </a:pPr>
            <a:r>
              <a:rPr lang="en-US" sz="4000" dirty="0">
                <a:solidFill>
                  <a:srgbClr val="00B0F0">
                    <a:alpha val="99000"/>
                  </a:srgbClr>
                </a:solidFill>
                <a:latin typeface="Segoe UI Light" pitchFamily="34" charset="0"/>
              </a:rPr>
              <a:t>An approach to computing that’s about internet scale </a:t>
            </a:r>
            <a:br>
              <a:rPr lang="en-US" sz="4000" dirty="0">
                <a:solidFill>
                  <a:srgbClr val="00B0F0">
                    <a:alpha val="99000"/>
                  </a:srgbClr>
                </a:solidFill>
                <a:latin typeface="Segoe UI Light" pitchFamily="34" charset="0"/>
              </a:rPr>
            </a:br>
            <a:r>
              <a:rPr lang="en-US" sz="4000" dirty="0">
                <a:solidFill>
                  <a:srgbClr val="00B0F0">
                    <a:alpha val="99000"/>
                  </a:srgbClr>
                </a:solidFill>
                <a:latin typeface="Segoe UI Light" pitchFamily="34" charset="0"/>
              </a:rPr>
              <a:t>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649" y="1054024"/>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8" presetClass="emph" presetSubtype="0" repeatCount="indefinite" fill="hold" nodeType="afterEffect">
                                  <p:stCondLst>
                                    <p:cond delay="200"/>
                                  </p:stCondLst>
                                  <p:childTnLst>
                                    <p:animRot by="-21600000">
                                      <p:cBhvr>
                                        <p:cTn id="29"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normAutofit/>
          </a:bodyPr>
          <a:lstStyle/>
          <a:p>
            <a:r>
              <a:rPr lang="en-US" dirty="0"/>
              <a:t>Solutions</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591992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Supported Web Frameworks</a:t>
            </a:r>
          </a:p>
        </p:txBody>
      </p:sp>
      <p:pic>
        <p:nvPicPr>
          <p:cNvPr id="22" name="Picture 21"/>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5795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68243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Creating a Web Site</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629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Publishing Web Sites</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986322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Automating Web Site Deployments</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5795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7671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Deployment Slots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20925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Publishing from Source Control</a:t>
            </a:r>
          </a:p>
        </p:txBody>
      </p:sp>
      <p:pic>
        <p:nvPicPr>
          <p:cNvPr id="15" name="Picture 1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0262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Staged Publishing</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26433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Rollback (Oops)</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483117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App Service Plans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3649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6022" y="609601"/>
            <a:ext cx="10986231" cy="5742287"/>
          </a:xfrm>
        </p:spPr>
        <p:txBody>
          <a:bodyPr>
            <a:normAutofit/>
          </a:bodyPr>
          <a:lstStyle/>
          <a:p>
            <a:pPr>
              <a:spcBef>
                <a:spcPts val="1799"/>
              </a:spcBef>
            </a:pPr>
            <a:r>
              <a:rPr lang="en-US" sz="4800" dirty="0">
                <a:solidFill>
                  <a:schemeClr val="tx1"/>
                </a:solidFill>
              </a:rPr>
              <a:t>Why the cloud?</a:t>
            </a:r>
          </a:p>
          <a:p>
            <a:pPr>
              <a:spcBef>
                <a:spcPts val="1799"/>
              </a:spcBef>
            </a:pPr>
            <a:r>
              <a:rPr lang="en-US" sz="3200" dirty="0">
                <a:solidFill>
                  <a:schemeClr val="tx1"/>
                </a:solidFill>
              </a:rPr>
              <a:t>Rapidly setup environments to drive business priorities</a:t>
            </a:r>
          </a:p>
          <a:p>
            <a:pPr>
              <a:spcBef>
                <a:spcPts val="1799"/>
              </a:spcBef>
            </a:pPr>
            <a:r>
              <a:rPr lang="en-US" sz="3200" dirty="0">
                <a:solidFill>
                  <a:schemeClr val="tx1"/>
                </a:solidFill>
              </a:rPr>
              <a:t>Scale to meet peak demands </a:t>
            </a:r>
          </a:p>
          <a:p>
            <a:pPr>
              <a:spcBef>
                <a:spcPts val="1799"/>
              </a:spcBef>
            </a:pPr>
            <a:r>
              <a:rPr lang="en-US" sz="3200" dirty="0">
                <a:solidFill>
                  <a:schemeClr val="tx1"/>
                </a:solidFill>
              </a:rPr>
              <a:t>Increase daily activities, efficiency and reduced cost.</a:t>
            </a:r>
          </a:p>
          <a:p>
            <a:endParaRPr lang="en-US" sz="3200" dirty="0">
              <a:solidFill>
                <a:schemeClr val="tx1"/>
              </a:solidFill>
            </a:endParaRPr>
          </a:p>
          <a:p>
            <a:endParaRPr lang="en-US" sz="3200" dirty="0">
              <a:solidFill>
                <a:schemeClr val="tx1"/>
              </a:solidFill>
            </a:endParaRPr>
          </a:p>
        </p:txBody>
      </p:sp>
      <p:grpSp>
        <p:nvGrpSpPr>
          <p:cNvPr id="4" name="Group 3"/>
          <p:cNvGrpSpPr/>
          <p:nvPr/>
        </p:nvGrpSpPr>
        <p:grpSpPr>
          <a:xfrm>
            <a:off x="7910597" y="3436765"/>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solidFill>
                  <a:schemeClr val="tx1"/>
                </a:soli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solidFill>
                    <a:srgbClr val="FFFF00"/>
                  </a:soli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grpSp>
      <p:grpSp>
        <p:nvGrpSpPr>
          <p:cNvPr id="8" name="Group 7"/>
          <p:cNvGrpSpPr/>
          <p:nvPr/>
        </p:nvGrpSpPr>
        <p:grpSpPr>
          <a:xfrm>
            <a:off x="4273902" y="3432883"/>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solidFill>
                  <a:schemeClr val="tx1"/>
                </a:soli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solidFill>
                    <a:srgbClr val="FFFF00"/>
                  </a:soli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p>
            </p:txBody>
          </p:sp>
        </p:grpSp>
      </p:grpSp>
      <p:grpSp>
        <p:nvGrpSpPr>
          <p:cNvPr id="16" name="Group 15"/>
          <p:cNvGrpSpPr/>
          <p:nvPr/>
        </p:nvGrpSpPr>
        <p:grpSpPr>
          <a:xfrm>
            <a:off x="591375" y="3432883"/>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solidFill>
                  <a:schemeClr val="tx1"/>
                </a:soli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solidFill>
                    <a:srgbClr val="FFFF00"/>
                  </a:soli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p>
          </p:txBody>
        </p:sp>
      </p:grpSp>
      <p:pic>
        <p:nvPicPr>
          <p:cNvPr id="21"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476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App Service Plan Service Tiers</a:t>
            </a:r>
          </a:p>
        </p:txBody>
      </p:sp>
      <p:pic>
        <p:nvPicPr>
          <p:cNvPr id="8" name="Picture 7"/>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94028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Hybrid Connectivity (Point-to-Site)</a:t>
            </a:r>
          </a:p>
        </p:txBody>
      </p:sp>
      <p:pic>
        <p:nvPicPr>
          <p:cNvPr id="10" name="Picture 9"/>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5572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App Service Environment</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805121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App Service Environment (ASE)</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59323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Site Diagnostics Log Files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9864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Site Diagnostics Log Files</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18907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Application Diagnostic Log Files</a:t>
            </a:r>
          </a:p>
        </p:txBody>
      </p:sp>
      <p:pic>
        <p:nvPicPr>
          <p:cNvPr id="29" name="Picture 28"/>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53405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rmAutofit/>
          </a:bodyPr>
          <a:lstStyle/>
          <a:p>
            <a:r>
              <a:rPr lang="en-US" dirty="0"/>
              <a:t>Live-Streaming Diagnostic Logs</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8237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Compute Services Landscape</a:t>
            </a:r>
          </a:p>
        </p:txBody>
      </p:sp>
      <p:pic>
        <p:nvPicPr>
          <p:cNvPr id="31" name="Picture 30"/>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873233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20703" y="229437"/>
            <a:ext cx="11149013" cy="830781"/>
          </a:xfrm>
          <a:prstGeom prst="rect">
            <a:avLst/>
          </a:prstGeom>
        </p:spPr>
        <p:txBody>
          <a:bodyPr>
            <a:normAutofit fontScale="90000"/>
          </a:bodyPr>
          <a:lstStyle/>
          <a:p>
            <a:r>
              <a:rPr lang="en-US" sz="5998" dirty="0"/>
              <a:t>Infrastructure as a Service in Azure</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25390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660121" y="162865"/>
            <a:ext cx="8980466"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b="1" spc="-100" dirty="0">
                <a:ln w="3175">
                  <a:noFill/>
                </a:ln>
                <a:solidFill>
                  <a:srgbClr val="0070C0"/>
                </a:solidFill>
                <a:latin typeface="Segoe UI Light" pitchFamily="34" charset="0"/>
                <a:cs typeface="Arial" charset="0"/>
              </a:rPr>
              <a:t>What is Microsoft Azure?</a:t>
            </a:r>
            <a:endParaRPr lang="en-US" altLang="zh-CN" sz="5400" b="1" spc="-100" dirty="0">
              <a:ln w="3175">
                <a:noFill/>
              </a:ln>
              <a:solidFill>
                <a:srgbClr val="0070C0"/>
              </a:solidFill>
              <a:latin typeface="Segoe UI Light" pitchFamily="34" charset="0"/>
              <a:cs typeface="Arial" charset="0"/>
            </a:endParaRPr>
          </a:p>
        </p:txBody>
      </p:sp>
      <p:sp>
        <p:nvSpPr>
          <p:cNvPr id="3" name="Text Placeholder 2"/>
          <p:cNvSpPr>
            <a:spLocks noGrp="1"/>
          </p:cNvSpPr>
          <p:nvPr>
            <p:ph idx="4294967295"/>
          </p:nvPr>
        </p:nvSpPr>
        <p:spPr>
          <a:xfrm>
            <a:off x="2507722" y="1369684"/>
            <a:ext cx="9496430" cy="4353780"/>
          </a:xfrm>
          <a:prstGeom prst="rect">
            <a:avLst/>
          </a:prstGeom>
        </p:spPr>
        <p:txBody>
          <a:bodyPr>
            <a:normAutofit/>
          </a:bodyPr>
          <a:lstStyle/>
          <a:p>
            <a:pPr marL="0" indent="0" algn="just">
              <a:buNone/>
            </a:pPr>
            <a:r>
              <a:rPr lang="en-IN" sz="4000" dirty="0">
                <a:solidFill>
                  <a:srgbClr val="00B0F0">
                    <a:alpha val="99000"/>
                  </a:srgbClr>
                </a:solidFill>
                <a:latin typeface="Segoe UI Light" pitchFamily="34" charset="0"/>
              </a:rPr>
              <a:t>Azure is Microsoft’s cloud computing platform, a growing collection of integrated services—analytics, computing, database, mobile, networking, storage, and web—for moving faster, achieving more, and saving money.</a:t>
            </a:r>
          </a:p>
          <a:p>
            <a:pPr marL="0" indent="0" algn="just">
              <a:buNone/>
            </a:pPr>
            <a:endParaRPr lang="en-US" sz="4000" dirty="0">
              <a:solidFill>
                <a:srgbClr val="00B0F0">
                  <a:alpha val="99000"/>
                </a:srgbClr>
              </a:solidFill>
              <a:latin typeface="Segoe UI Light"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5148" y="6182663"/>
            <a:ext cx="3293533" cy="41917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3" y="4592465"/>
            <a:ext cx="2590789" cy="2202171"/>
          </a:xfrm>
          <a:prstGeom prst="rect">
            <a:avLst/>
          </a:prstGeom>
        </p:spPr>
      </p:pic>
      <p:pic>
        <p:nvPicPr>
          <p:cNvPr id="6"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882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917439" y="3096018"/>
            <a:ext cx="8198280" cy="747897"/>
          </a:xfrm>
          <a:prstGeom prst="rect">
            <a:avLst/>
          </a:prstGeom>
        </p:spPr>
        <p:txBody>
          <a:bodyPr/>
          <a:lstStyle/>
          <a:p>
            <a:r>
              <a:rPr lang="en-US" dirty="0"/>
              <a:t>Resource Groups</a:t>
            </a: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0968269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20703" y="229436"/>
            <a:ext cx="11149013" cy="756934"/>
          </a:xfrm>
          <a:prstGeom prst="rect">
            <a:avLst/>
          </a:prstGeom>
        </p:spPr>
        <p:txBody>
          <a:bodyPr/>
          <a:lstStyle/>
          <a:p>
            <a:r>
              <a:rPr lang="en-US" dirty="0"/>
              <a:t>Azure Resource Groups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202358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9053" y="-63791"/>
            <a:ext cx="9436267" cy="6920898"/>
          </a:xfrm>
          <a:prstGeom prst="rect">
            <a:avLst/>
          </a:prstGeom>
        </p:spPr>
      </p:pic>
    </p:spTree>
    <p:extLst>
      <p:ext uri="{BB962C8B-B14F-4D97-AF65-F5344CB8AC3E}">
        <p14:creationId xmlns:p14="http://schemas.microsoft.com/office/powerpoint/2010/main" val="31749675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Resource Group Life Cycle</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3363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917439" y="3096018"/>
            <a:ext cx="8198280" cy="747897"/>
          </a:xfrm>
          <a:prstGeom prst="rect">
            <a:avLst/>
          </a:prstGeom>
        </p:spPr>
        <p:txBody>
          <a:bodyPr/>
          <a:lstStyle/>
          <a:p>
            <a:r>
              <a:rPr lang="en-US" dirty="0"/>
              <a:t>Virtual Machines</a:t>
            </a: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873451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Support for Windows Server &amp; Linux</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62432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Certified Azure Solutions</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683619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Compute Tiers</a:t>
            </a:r>
          </a:p>
        </p:txBody>
      </p:sp>
      <p:pic>
        <p:nvPicPr>
          <p:cNvPr id="9" name="Picture 8"/>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85297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702" y="73064"/>
            <a:ext cx="12004389" cy="6591588"/>
          </a:xfrm>
          <a:prstGeom prst="rect">
            <a:avLst/>
          </a:prstGeom>
        </p:spPr>
      </p:pic>
      <p:pic>
        <p:nvPicPr>
          <p:cNvPr id="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3028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20703" y="229436"/>
            <a:ext cx="11149013" cy="756934"/>
          </a:xfrm>
          <a:prstGeom prst="rect">
            <a:avLst/>
          </a:prstGeom>
        </p:spPr>
        <p:txBody>
          <a:bodyPr>
            <a:normAutofit/>
          </a:bodyPr>
          <a:lstStyle/>
          <a:p>
            <a:r>
              <a:rPr lang="en-US" dirty="0"/>
              <a:t>Basic Service Tier – A Series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8116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71023"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latin typeface="Segoe UI Light"/>
                  <a:cs typeface="Segoe UI Light" panose="020B0502040204020203" pitchFamily="34" charset="0"/>
                </a:rPr>
                <a:t>Fortune 500 using Azure</a:t>
              </a:r>
              <a:endParaRPr lang="en-US" sz="1999" dirty="0">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latin typeface="Segoe UI Light" panose="020B0502040204020203" pitchFamily="34" charset="0"/>
                  <a:cs typeface="Segoe UI Light" panose="020B0502040204020203" pitchFamily="34" charset="0"/>
                </a:rPr>
                <a:t>&gt;57</a:t>
              </a:r>
              <a:r>
                <a:rPr lang="en-US" sz="5880" dirty="0">
                  <a:latin typeface="Segoe UI Light" panose="020B0502040204020203" pitchFamily="34" charset="0"/>
                  <a:cs typeface="Segoe UI Light" panose="020B0502040204020203" pitchFamily="34" charset="0"/>
                </a:rPr>
                <a:t>%</a:t>
              </a:r>
              <a:endParaRPr lang="en-US" sz="13524"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621"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a:latin typeface="Segoe UI Light" panose="020B0502040204020203" pitchFamily="34" charset="0"/>
                  <a:cs typeface="Segoe UI Light" panose="020B0502040204020203" pitchFamily="34" charset="0"/>
                </a:rPr>
                <a:t>&gt;</a:t>
              </a:r>
              <a:r>
                <a:rPr lang="en-US" sz="9597" dirty="0">
                  <a:latin typeface="Segoe UI Light" panose="020B0502040204020203" pitchFamily="34" charset="0"/>
                  <a:cs typeface="Segoe UI Light" panose="020B0502040204020203" pitchFamily="34" charset="0"/>
                </a:rPr>
                <a:t>300</a:t>
              </a:r>
              <a:r>
                <a:rPr lang="en-US" sz="7998" dirty="0">
                  <a:latin typeface="Segoe UI Light" panose="020B0502040204020203" pitchFamily="34" charset="0"/>
                  <a:cs typeface="Segoe UI Light" panose="020B0502040204020203" pitchFamily="34" charset="0"/>
                </a:rPr>
                <a:t>k</a:t>
              </a:r>
              <a:endParaRPr lang="en-US" sz="9597" dirty="0">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latin typeface="Segoe UI Light"/>
                  <a:cs typeface="Segoe UI Light" panose="020B0502040204020203" pitchFamily="34" charset="0"/>
                </a:rPr>
                <a:t>Active websites</a:t>
              </a:r>
              <a:endParaRPr lang="en-US" sz="3199" dirty="0">
                <a:latin typeface="Segoe UI Light"/>
                <a:cs typeface="Segoe UI Light" panose="020B0502040204020203" pitchFamily="34" charset="0"/>
              </a:endParaRPr>
            </a:p>
          </p:txBody>
        </p:sp>
      </p:grpSp>
      <p:cxnSp>
        <p:nvCxnSpPr>
          <p:cNvPr id="27" name="Straight Connector 26"/>
          <p:cNvCxnSpPr/>
          <p:nvPr/>
        </p:nvCxnSpPr>
        <p:spPr>
          <a:xfrm>
            <a:off x="4064817" y="1381"/>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6715" y="1381"/>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53"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3758"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a:latin typeface="Segoe UI Light" panose="020B0502040204020203" pitchFamily="34" charset="0"/>
                  <a:cs typeface="Segoe UI Light" panose="020B0502040204020203" pitchFamily="34" charset="0"/>
                </a:rPr>
                <a:t>More than</a:t>
              </a:r>
            </a:p>
            <a:p>
              <a:pPr algn="ctr" defTabSz="914126">
                <a:lnSpc>
                  <a:spcPct val="95000"/>
                </a:lnSpc>
                <a:buSzPct val="90000"/>
              </a:pPr>
              <a:r>
                <a:rPr lang="en-US" sz="7198" spc="-294" dirty="0">
                  <a:latin typeface="Segoe UI Light" panose="020B0502040204020203" pitchFamily="34" charset="0"/>
                  <a:cs typeface="Segoe UI Light" panose="020B0502040204020203" pitchFamily="34" charset="0"/>
                </a:rPr>
                <a:t>1,000,000</a:t>
              </a:r>
              <a:endParaRPr lang="en-US" sz="4799" spc="-294" dirty="0">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latin typeface="Segoe UI Light"/>
                </a:rPr>
                <a:t>SQL Databases in Azure</a:t>
              </a:r>
            </a:p>
          </p:txBody>
        </p:sp>
      </p:grpSp>
      <p:grpSp>
        <p:nvGrpSpPr>
          <p:cNvPr id="60" name="Group 59"/>
          <p:cNvGrpSpPr/>
          <p:nvPr/>
        </p:nvGrpSpPr>
        <p:grpSpPr>
          <a:xfrm>
            <a:off x="-96287" y="3441525"/>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a:latin typeface="Segoe UI Light" panose="020B0502040204020203" pitchFamily="34" charset="0"/>
                  <a:cs typeface="Segoe UI Light" panose="020B0502040204020203" pitchFamily="34" charset="0"/>
                </a:rPr>
                <a:t>&gt;30</a:t>
              </a:r>
              <a:endParaRPr lang="en-US" sz="9408" dirty="0">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latin typeface="Segoe UI Light" panose="020B0502040204020203" pitchFamily="34" charset="0"/>
                  <a:cs typeface="Segoe UI Light" panose="020B0502040204020203" pitchFamily="34" charset="0"/>
                </a:rPr>
                <a:t>TRILLION</a:t>
              </a:r>
              <a:br>
                <a:rPr lang="en-US" sz="2799"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storage objects</a:t>
              </a:r>
              <a:endParaRPr lang="en-US" sz="8000" dirty="0">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6379" y="3692092"/>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latin typeface="Segoe UI Light" panose="020B0502040204020203" pitchFamily="34" charset="0"/>
                    <a:cs typeface="Segoe UI Light" panose="020B0502040204020203" pitchFamily="34" charset="0"/>
                  </a:rPr>
                  <a:t>&gt;300</a:t>
                </a: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latin typeface="Segoe UI Light"/>
                    <a:cs typeface="Segoe UI Light" panose="020B0502040204020203" pitchFamily="34" charset="0"/>
                  </a:rPr>
                  <a:t>MILLION</a:t>
                </a:r>
                <a:endParaRPr lang="en-US" sz="3599" b="1" dirty="0">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a:latin typeface="Segoe UI Light"/>
                </a:rPr>
                <a:t>AAD users</a:t>
              </a:r>
            </a:p>
          </p:txBody>
        </p:sp>
      </p:grpSp>
      <p:grpSp>
        <p:nvGrpSpPr>
          <p:cNvPr id="19" name="Group 18"/>
          <p:cNvGrpSpPr/>
          <p:nvPr/>
        </p:nvGrpSpPr>
        <p:grpSpPr>
          <a:xfrm>
            <a:off x="4158401" y="5310920"/>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a:latin typeface="Segoe UI Light" panose="020B0502040204020203" pitchFamily="34" charset="0"/>
                  <a:cs typeface="Segoe UI Light" panose="020B0502040204020203" pitchFamily="34" charset="0"/>
                </a:rPr>
                <a:t>&gt;13</a:t>
              </a: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latin typeface="Segoe UI Light"/>
                  <a:cs typeface="Segoe UI Light" panose="020B0502040204020203" pitchFamily="34" charset="0"/>
                </a:rPr>
                <a:t>BILLION</a:t>
              </a:r>
              <a:endParaRPr lang="en-US" sz="3599" b="1" dirty="0">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latin typeface="Segoe UI Light"/>
                </a:rPr>
                <a:t>authentication/</a:t>
              </a:r>
              <a:r>
                <a:rPr lang="en-US" sz="1999" dirty="0" err="1">
                  <a:latin typeface="Segoe UI Light"/>
                </a:rPr>
                <a:t>wk</a:t>
              </a:r>
              <a:endParaRPr lang="en-US" sz="1999" dirty="0">
                <a:latin typeface="Segoe UI Light"/>
              </a:endParaRPr>
            </a:p>
          </p:txBody>
        </p:sp>
      </p:grpSp>
      <p:grpSp>
        <p:nvGrpSpPr>
          <p:cNvPr id="59" name="Group 58"/>
          <p:cNvGrpSpPr/>
          <p:nvPr/>
        </p:nvGrpSpPr>
        <p:grpSpPr>
          <a:xfrm>
            <a:off x="-25518" y="5103640"/>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a:latin typeface="Segoe UI Light" panose="020B0502040204020203" pitchFamily="34" charset="0"/>
                  <a:cs typeface="Segoe UI Light" panose="020B0502040204020203" pitchFamily="34" charset="0"/>
                </a:rPr>
                <a:t>&gt;3</a:t>
              </a:r>
              <a:endParaRPr lang="en-US" sz="9408" dirty="0">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latin typeface="Segoe UI Light" panose="020B0502040204020203" pitchFamily="34" charset="0"/>
                  <a:cs typeface="Segoe UI Light" panose="020B0502040204020203" pitchFamily="34" charset="0"/>
                </a:rPr>
                <a:t>MILLION</a:t>
              </a:r>
              <a:br>
                <a:rPr lang="en-US" sz="2799" dirty="0">
                  <a:latin typeface="Segoe UI Light" panose="020B0502040204020203" pitchFamily="34" charset="0"/>
                  <a:cs typeface="Segoe UI Light" panose="020B0502040204020203" pitchFamily="34" charset="0"/>
                </a:rPr>
              </a:br>
              <a:r>
                <a:rPr lang="en-US" sz="1999" dirty="0">
                  <a:latin typeface="Segoe UI Light" panose="020B0502040204020203" pitchFamily="34" charset="0"/>
                  <a:cs typeface="Segoe UI Light" panose="020B0502040204020203" pitchFamily="34" charset="0"/>
                </a:rPr>
                <a:t>requests/sec</a:t>
              </a:r>
              <a:endParaRPr lang="en-US" sz="7198" dirty="0">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5286" y="3641228"/>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latin typeface="Segoe UI Light" panose="020B0502040204020203" pitchFamily="34" charset="0"/>
                    <a:cs typeface="Segoe UI Light" panose="020B0502040204020203" pitchFamily="34" charset="0"/>
                  </a:rPr>
                  <a:t>&gt;</a:t>
                </a:r>
                <a:r>
                  <a:rPr lang="en-US" sz="13500" spc="-500" dirty="0">
                    <a:latin typeface="Segoe UI Light" panose="020B0502040204020203" pitchFamily="34" charset="0"/>
                    <a:cs typeface="Segoe UI Light" panose="020B0502040204020203" pitchFamily="34" charset="0"/>
                  </a:rPr>
                  <a:t>1.65</a:t>
                </a:r>
                <a:endParaRPr lang="en-US" sz="19900" spc="-500" dirty="0">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a:latin typeface="Segoe UI Light" panose="020B0502040204020203" pitchFamily="34" charset="0"/>
                    <a:cs typeface="Segoe UI Light" panose="020B0502040204020203" pitchFamily="34" charset="0"/>
                  </a:rPr>
                  <a:t>MILLION</a:t>
                </a: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latin typeface="Segoe UI Light"/>
                </a:rPr>
                <a:t>Developers registered with Visual Studio Online</a:t>
              </a:r>
            </a:p>
          </p:txBody>
        </p:sp>
      </p:grpSp>
      <p:pic>
        <p:nvPicPr>
          <p:cNvPr id="3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584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Standard Service Tier</a:t>
            </a:r>
          </a:p>
        </p:txBody>
      </p:sp>
      <p:pic>
        <p:nvPicPr>
          <p:cNvPr id="14" name="Picture 1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17519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4" y="229436"/>
            <a:ext cx="11149013" cy="756934"/>
          </a:xfrm>
          <a:prstGeom prst="rect">
            <a:avLst/>
          </a:prstGeom>
        </p:spPr>
        <p:txBody>
          <a:bodyPr/>
          <a:lstStyle/>
          <a:p>
            <a:r>
              <a:rPr lang="en-US" dirty="0"/>
              <a:t>Standard Tier - A Instance Sizes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8142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2552" y="130488"/>
            <a:ext cx="11149013" cy="756934"/>
          </a:xfrm>
          <a:prstGeom prst="rect">
            <a:avLst/>
          </a:prstGeom>
        </p:spPr>
        <p:txBody>
          <a:bodyPr/>
          <a:lstStyle/>
          <a:p>
            <a:r>
              <a:rPr lang="en-US" dirty="0"/>
              <a:t>Virtual Machine Instance Sizes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Tree>
    <p:extLst>
      <p:ext uri="{BB962C8B-B14F-4D97-AF65-F5344CB8AC3E}">
        <p14:creationId xmlns:p14="http://schemas.microsoft.com/office/powerpoint/2010/main" val="29680942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Standard Tier - D Instance Sizes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71128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Standard Tier – D_V2 Instance Sizes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23739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2552" y="130488"/>
            <a:ext cx="11149013" cy="756934"/>
          </a:xfrm>
          <a:prstGeom prst="rect">
            <a:avLst/>
          </a:prstGeom>
        </p:spPr>
        <p:txBody>
          <a:bodyPr/>
          <a:lstStyle/>
          <a:p>
            <a:r>
              <a:rPr lang="en-US" dirty="0"/>
              <a:t>Virtual Machine Instance Sizes</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cxnSp>
        <p:nvCxnSpPr>
          <p:cNvPr id="4" name="Straight Connector 3"/>
          <p:cNvCxnSpPr/>
          <p:nvPr/>
        </p:nvCxnSpPr>
        <p:spPr>
          <a:xfrm>
            <a:off x="462447" y="4526373"/>
            <a:ext cx="2130526" cy="2070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371787" y="4594368"/>
            <a:ext cx="2334513" cy="1647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546170" y="4458377"/>
            <a:ext cx="2130526" cy="2070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3455509" y="4526373"/>
            <a:ext cx="2334513" cy="16470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49697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Standard Tier - G Instance Sizes</a:t>
            </a:r>
          </a:p>
        </p:txBody>
      </p:sp>
      <p:pic>
        <p:nvPicPr>
          <p:cNvPr id="9" name="Picture 8"/>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06712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5822" y="257766"/>
            <a:ext cx="11209892" cy="5515026"/>
          </a:xfrm>
          <a:prstGeom prst="rect">
            <a:avLst/>
          </a:prstGeom>
        </p:spPr>
      </p:pic>
      <p:pic>
        <p:nvPicPr>
          <p:cNvPr id="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172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Standard Tier - F Instance Sizes</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04037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Standard and Premium Storage</a:t>
            </a:r>
          </a:p>
        </p:txBody>
      </p:sp>
      <p:pic>
        <p:nvPicPr>
          <p:cNvPr id="9" name="Picture 8"/>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812576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6" y="190500"/>
            <a:ext cx="1202055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134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Virtual Machine Disks</a:t>
            </a:r>
          </a:p>
        </p:txBody>
      </p:sp>
      <p:pic>
        <p:nvPicPr>
          <p:cNvPr id="15" name="Picture 1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480561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Virtual Machine Storage </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433074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Standard Tier - DS Instance Sizes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390917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Standard Tier - GS Instance Sizes</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85756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Standard Tier - Fs Instance Sizes</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73061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677"/>
          </a:xfrm>
          <a:prstGeom prst="rect">
            <a:avLst/>
          </a:prstGeom>
        </p:spPr>
        <p:txBody>
          <a:bodyPr/>
          <a:lstStyle/>
          <a:p>
            <a:r>
              <a:rPr lang="en-US" dirty="0"/>
              <a:t>NC-Series (Preview)</a:t>
            </a:r>
          </a:p>
        </p:txBody>
      </p:sp>
      <p:pic>
        <p:nvPicPr>
          <p:cNvPr id="9" name="Picture 8"/>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74789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677"/>
          </a:xfrm>
          <a:prstGeom prst="rect">
            <a:avLst/>
          </a:prstGeom>
        </p:spPr>
        <p:txBody>
          <a:bodyPr/>
          <a:lstStyle/>
          <a:p>
            <a:r>
              <a:rPr lang="en-US" dirty="0"/>
              <a:t>NV-Series (Preview)</a:t>
            </a:r>
          </a:p>
        </p:txBody>
      </p:sp>
      <p:pic>
        <p:nvPicPr>
          <p:cNvPr id="9" name="Picture 8"/>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232062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idx="4294967295"/>
          </p:nvPr>
        </p:nvSpPr>
        <p:spPr>
          <a:xfrm>
            <a:off x="520703" y="229436"/>
            <a:ext cx="11149013" cy="756934"/>
          </a:xfrm>
          <a:prstGeom prst="rect">
            <a:avLst/>
          </a:prstGeom>
        </p:spPr>
        <p:txBody>
          <a:bodyPr/>
          <a:lstStyle/>
          <a:p>
            <a:r>
              <a:rPr lang="en-US" dirty="0"/>
              <a:t>Creating an Azure Virtual Machine</a:t>
            </a:r>
          </a:p>
        </p:txBody>
      </p:sp>
      <p:pic>
        <p:nvPicPr>
          <p:cNvPr id="13" name="Picture 12"/>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863005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Connecting to a Virtual Machine</a:t>
            </a:r>
          </a:p>
        </p:txBody>
      </p:sp>
      <p:pic>
        <p:nvPicPr>
          <p:cNvPr id="10" name="Picture 9"/>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4393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6747" y="374033"/>
            <a:ext cx="10969943" cy="747897"/>
          </a:xfrm>
          <a:prstGeom prst="rect">
            <a:avLst/>
          </a:prstGeom>
        </p:spPr>
        <p:txBody>
          <a:bodyPr/>
          <a:lstStyle/>
          <a:p>
            <a:r>
              <a:rPr lang="en-US" dirty="0"/>
              <a:t>Stopping a Virtual Machine</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5073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2453"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587" y="1"/>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5401" y="304800"/>
            <a:ext cx="3086999" cy="1107996"/>
          </a:xfrm>
          <a:prstGeom prst="rect">
            <a:avLst/>
          </a:prstGeom>
          <a:noFill/>
        </p:spPr>
        <p:txBody>
          <a:bodyPr wrap="none" rtlCol="0">
            <a:spAutoFit/>
          </a:bodyPr>
          <a:lstStyle/>
          <a:p>
            <a:r>
              <a:rPr lang="en-US" sz="6600" dirty="0">
                <a:latin typeface="+mj-lt"/>
              </a:rPr>
              <a:t>Partners</a:t>
            </a:r>
          </a:p>
        </p:txBody>
      </p:sp>
      <p:grpSp>
        <p:nvGrpSpPr>
          <p:cNvPr id="70" name="Group 69"/>
          <p:cNvGrpSpPr/>
          <p:nvPr/>
        </p:nvGrpSpPr>
        <p:grpSpPr>
          <a:xfrm>
            <a:off x="200377"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5" name="Picture 1"/>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11144811" y="1"/>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08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Changing Virtual Machine Sizes	</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59942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Scale Sets (ARM)</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508369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Planning for Availability </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854938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Availability Sets</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2273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Availability Sets</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302727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Availability Sets</a:t>
            </a:r>
          </a:p>
        </p:txBody>
      </p:sp>
      <p:pic>
        <p:nvPicPr>
          <p:cNvPr id="17" name="Picture 1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726850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Availability Set</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811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N-tier architecture with availability sets</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16003"/>
            <a:ext cx="12188825" cy="6856214"/>
          </a:xfrm>
          <a:prstGeom prst="rect">
            <a:avLst/>
          </a:prstGeom>
        </p:spPr>
      </p:pic>
      <p:sp>
        <p:nvSpPr>
          <p:cNvPr id="4" name="Rectangle 3"/>
          <p:cNvSpPr/>
          <p:nvPr/>
        </p:nvSpPr>
        <p:spPr bwMode="auto">
          <a:xfrm>
            <a:off x="1588" y="6438900"/>
            <a:ext cx="6553200" cy="419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17217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088" y="133350"/>
            <a:ext cx="11087100" cy="523220"/>
          </a:xfrm>
          <a:prstGeom prst="rect">
            <a:avLst/>
          </a:prstGeom>
        </p:spPr>
        <p:txBody>
          <a:bodyPr wrap="square">
            <a:spAutoFit/>
          </a:bodyPr>
          <a:lstStyle/>
          <a:p>
            <a:r>
              <a:rPr lang="en-IN" sz="2800" b="1" dirty="0"/>
              <a:t>Introduction to the Azure Desired State Configuration extension</a:t>
            </a:r>
          </a:p>
        </p:txBody>
      </p:sp>
      <p:sp>
        <p:nvSpPr>
          <p:cNvPr id="3" name="Rectangle 2"/>
          <p:cNvSpPr/>
          <p:nvPr/>
        </p:nvSpPr>
        <p:spPr>
          <a:xfrm>
            <a:off x="401638" y="793225"/>
            <a:ext cx="11544300" cy="1323439"/>
          </a:xfrm>
          <a:prstGeom prst="rect">
            <a:avLst/>
          </a:prstGeom>
        </p:spPr>
        <p:txBody>
          <a:bodyPr wrap="square">
            <a:spAutoFit/>
          </a:bodyPr>
          <a:lstStyle/>
          <a:p>
            <a:pPr algn="just"/>
            <a:r>
              <a:rPr lang="en-IN" sz="2000" dirty="0"/>
              <a:t>-The Azure VM Agent and associated Extensions are part of the Microsoft Azure Infrastructure Services. VM Extensions are software components that extend the VM functionality and simplify various VM management operations. For example, the </a:t>
            </a:r>
            <a:r>
              <a:rPr lang="en-IN" sz="2000" dirty="0" err="1"/>
              <a:t>VMAccess</a:t>
            </a:r>
            <a:r>
              <a:rPr lang="en-IN" sz="2000" dirty="0"/>
              <a:t> extension can be used to reset an administrator's password, or the Custom Script extension can be used to execute a script on the VM.</a:t>
            </a:r>
          </a:p>
        </p:txBody>
      </p:sp>
      <p:sp>
        <p:nvSpPr>
          <p:cNvPr id="4" name="Rectangle 3"/>
          <p:cNvSpPr/>
          <p:nvPr/>
        </p:nvSpPr>
        <p:spPr>
          <a:xfrm>
            <a:off x="401639" y="2837408"/>
            <a:ext cx="11544300" cy="1631216"/>
          </a:xfrm>
          <a:prstGeom prst="rect">
            <a:avLst/>
          </a:prstGeom>
        </p:spPr>
        <p:txBody>
          <a:bodyPr wrap="square">
            <a:spAutoFit/>
          </a:bodyPr>
          <a:lstStyle/>
          <a:p>
            <a:pPr algn="just"/>
            <a:r>
              <a:rPr lang="en-IN" sz="2000" dirty="0"/>
              <a:t>-This introduces the PowerShell Desired State Configuration (DSC) Extension for Azure VMs as part of the Azure PowerShell SDK. You can use new cmdlets to upload and apply a PowerShell DSC configuration on an Azure VM enabled with the PowerShell DSC extension. The PowerShell DSC extension calls into PowerShell DSC to enact the received DSC configuration on the VM. This functionality is also available through the Azure portal.</a:t>
            </a:r>
          </a:p>
        </p:txBody>
      </p:sp>
      <p:pic>
        <p:nvPicPr>
          <p:cNvPr id="5"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01638" y="5190173"/>
            <a:ext cx="11544300" cy="1323439"/>
          </a:xfrm>
          <a:prstGeom prst="rect">
            <a:avLst/>
          </a:prstGeom>
        </p:spPr>
        <p:txBody>
          <a:bodyPr wrap="square">
            <a:spAutoFit/>
          </a:bodyPr>
          <a:lstStyle/>
          <a:p>
            <a:pPr algn="just"/>
            <a:r>
              <a:rPr lang="en-IN" sz="2000" dirty="0"/>
              <a:t>-The Azure DSC extension uses the Azure VM Agent framework to deliver, enact, and report on DSC configurations running on Azure VMs. The DSC extension expects a .zip file containing at least a configuration document, and a set of parameters provided either through the Azure PowerShell SDK or through the Azure portal.</a:t>
            </a:r>
          </a:p>
        </p:txBody>
      </p:sp>
    </p:spTree>
    <p:extLst>
      <p:ext uri="{BB962C8B-B14F-4D97-AF65-F5344CB8AC3E}">
        <p14:creationId xmlns:p14="http://schemas.microsoft.com/office/powerpoint/2010/main" val="356658783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5679</Words>
  <Application>Microsoft Office PowerPoint</Application>
  <PresentationFormat>Widescreen</PresentationFormat>
  <Paragraphs>504</Paragraphs>
  <Slides>98</Slides>
  <Notes>66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98</vt:i4>
      </vt:variant>
    </vt:vector>
  </HeadingPairs>
  <TitlesOfParts>
    <vt:vector size="106" baseType="lpstr">
      <vt:lpstr>Arial</vt:lpstr>
      <vt:lpstr>Calibri</vt:lpstr>
      <vt:lpstr>Calibri Light</vt:lpstr>
      <vt:lpstr>等线</vt:lpstr>
      <vt:lpstr>Kozuka Gothic Pro R</vt:lpstr>
      <vt:lpstr>Segoe UI</vt:lpstr>
      <vt:lpstr>Segoe UI Light</vt:lpstr>
      <vt:lpstr>Office Theme</vt:lpstr>
      <vt:lpstr> 70-532: Azure Developers Solutions</vt:lpstr>
      <vt:lpstr>PowerPoint Presentation</vt:lpstr>
      <vt:lpstr>For Detailed deep dive and interaction with Microsoft Product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Computing</vt:lpstr>
      <vt:lpstr>Cloud Models </vt:lpstr>
      <vt:lpstr>PowerPoint Presentation</vt:lpstr>
      <vt:lpstr>Enterprise Scenarios</vt:lpstr>
      <vt:lpstr>Hybrid Cloud</vt:lpstr>
      <vt:lpstr>The problem with identity </vt:lpstr>
      <vt:lpstr>Identity</vt:lpstr>
      <vt:lpstr>Security and Compliance</vt:lpstr>
      <vt:lpstr>Application Development</vt:lpstr>
      <vt:lpstr>PowerPoint Presentation</vt:lpstr>
      <vt:lpstr>Azure Regions</vt:lpstr>
      <vt:lpstr>OSS in Azure</vt:lpstr>
      <vt:lpstr>Microsoft Azure Open Source Support</vt:lpstr>
      <vt:lpstr>PowerPoint Presentation</vt:lpstr>
      <vt:lpstr>Microsoft Azure Open Source Support</vt:lpstr>
      <vt:lpstr>Microsoft Loves Linux?</vt:lpstr>
      <vt:lpstr>SQL Server on Linux</vt:lpstr>
      <vt:lpstr>Azure Web Apps Overview</vt:lpstr>
      <vt:lpstr>PowerPoint Presentation</vt:lpstr>
      <vt:lpstr>PowerPoint Presentation</vt:lpstr>
      <vt:lpstr>Why Azure Web Apps?</vt:lpstr>
      <vt:lpstr>Solutions</vt:lpstr>
      <vt:lpstr>Supported Web Frameworks</vt:lpstr>
      <vt:lpstr>Creating a Web Site</vt:lpstr>
      <vt:lpstr>Publishing Web Sites</vt:lpstr>
      <vt:lpstr>Automating Web Site Deployments</vt:lpstr>
      <vt:lpstr>Deployment Slots</vt:lpstr>
      <vt:lpstr>Publishing from Source Control</vt:lpstr>
      <vt:lpstr>Staged Publishing</vt:lpstr>
      <vt:lpstr>Rollback (Oops)</vt:lpstr>
      <vt:lpstr>App Service Plans</vt:lpstr>
      <vt:lpstr>App Service Plan Service Tiers</vt:lpstr>
      <vt:lpstr>Hybrid Connectivity (Point-to-Site)</vt:lpstr>
      <vt:lpstr>Azure App Service Environment</vt:lpstr>
      <vt:lpstr>App Service Environment (ASE)</vt:lpstr>
      <vt:lpstr>Site Diagnostics Log Files</vt:lpstr>
      <vt:lpstr>Site Diagnostics Log Files</vt:lpstr>
      <vt:lpstr>Application Diagnostic Log Files</vt:lpstr>
      <vt:lpstr>Live-Streaming Diagnostic Logs</vt:lpstr>
      <vt:lpstr>Azure Compute Services Landscape</vt:lpstr>
      <vt:lpstr>Infrastructure as a Service in Azure</vt:lpstr>
      <vt:lpstr>Resource Groups</vt:lpstr>
      <vt:lpstr>Azure Resource Groups</vt:lpstr>
      <vt:lpstr>PowerPoint Presentation</vt:lpstr>
      <vt:lpstr>Resource Group Life Cycle</vt:lpstr>
      <vt:lpstr>Virtual Machines</vt:lpstr>
      <vt:lpstr>Support for Windows Server &amp; Linux</vt:lpstr>
      <vt:lpstr>Certified Azure Solutions</vt:lpstr>
      <vt:lpstr>Compute Tiers</vt:lpstr>
      <vt:lpstr>PowerPoint Presentation</vt:lpstr>
      <vt:lpstr>Basic Service Tier – A Series</vt:lpstr>
      <vt:lpstr>Standard Service Tier</vt:lpstr>
      <vt:lpstr>Standard Tier - A Instance Sizes</vt:lpstr>
      <vt:lpstr>Virtual Machine Instance Sizes</vt:lpstr>
      <vt:lpstr>Standard Tier - D Instance Sizes</vt:lpstr>
      <vt:lpstr>Standard Tier – D_V2 Instance Sizes</vt:lpstr>
      <vt:lpstr>Virtual Machine Instance Sizes</vt:lpstr>
      <vt:lpstr>Standard Tier - G Instance Sizes</vt:lpstr>
      <vt:lpstr>PowerPoint Presentation</vt:lpstr>
      <vt:lpstr>Standard Tier - F Instance Sizes</vt:lpstr>
      <vt:lpstr>Standard and Premium Storage</vt:lpstr>
      <vt:lpstr>Virtual Machine Disks</vt:lpstr>
      <vt:lpstr>Virtual Machine Storage </vt:lpstr>
      <vt:lpstr>Standard Tier - DS Instance Sizes</vt:lpstr>
      <vt:lpstr>Standard Tier - GS Instance Sizes</vt:lpstr>
      <vt:lpstr>Standard Tier - Fs Instance Sizes</vt:lpstr>
      <vt:lpstr>NC-Series (Preview)</vt:lpstr>
      <vt:lpstr>NV-Series (Preview)</vt:lpstr>
      <vt:lpstr>Creating an Azure Virtual Machine</vt:lpstr>
      <vt:lpstr>Connecting to a Virtual Machine</vt:lpstr>
      <vt:lpstr>Stopping a Virtual Machine</vt:lpstr>
      <vt:lpstr>Changing Virtual Machine Sizes </vt:lpstr>
      <vt:lpstr>Scale Sets (ARM)</vt:lpstr>
      <vt:lpstr>Planning for Availability </vt:lpstr>
      <vt:lpstr>Availability Sets</vt:lpstr>
      <vt:lpstr>Availability Sets</vt:lpstr>
      <vt:lpstr>Availability Sets</vt:lpstr>
      <vt:lpstr>Availability Set</vt:lpstr>
      <vt:lpstr>N-tier architecture with availability sets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70-532: Azure Developers Solutions</dc:title>
  <dc:creator>Shyamal Pandya</dc:creator>
  <cp:lastModifiedBy>Hardik Soni</cp:lastModifiedBy>
  <cp:revision>1</cp:revision>
  <dcterms:created xsi:type="dcterms:W3CDTF">2017-05-16T09:23:01Z</dcterms:created>
  <dcterms:modified xsi:type="dcterms:W3CDTF">2017-05-16T09:25:50Z</dcterms:modified>
</cp:coreProperties>
</file>